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Lst>
  <p:notesMasterIdLst>
    <p:notesMasterId r:id="rId29"/>
  </p:notesMasterIdLst>
  <p:handoutMasterIdLst>
    <p:handoutMasterId r:id="rId30"/>
  </p:handoutMasterIdLst>
  <p:sldIdLst>
    <p:sldId id="373" r:id="rId5"/>
    <p:sldId id="485" r:id="rId6"/>
    <p:sldId id="377" r:id="rId7"/>
    <p:sldId id="378" r:id="rId8"/>
    <p:sldId id="480" r:id="rId9"/>
    <p:sldId id="481" r:id="rId10"/>
    <p:sldId id="464" r:id="rId11"/>
    <p:sldId id="454" r:id="rId12"/>
    <p:sldId id="437" r:id="rId13"/>
    <p:sldId id="469" r:id="rId14"/>
    <p:sldId id="379" r:id="rId15"/>
    <p:sldId id="380" r:id="rId16"/>
    <p:sldId id="381" r:id="rId17"/>
    <p:sldId id="470" r:id="rId18"/>
    <p:sldId id="383" r:id="rId19"/>
    <p:sldId id="384" r:id="rId20"/>
    <p:sldId id="428" r:id="rId21"/>
    <p:sldId id="465" r:id="rId22"/>
    <p:sldId id="467" r:id="rId23"/>
    <p:sldId id="468" r:id="rId24"/>
    <p:sldId id="483" r:id="rId25"/>
    <p:sldId id="392" r:id="rId26"/>
    <p:sldId id="484" r:id="rId27"/>
    <p:sldId id="393" r:id="rId28"/>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5" autoAdjust="0"/>
    <p:restoredTop sz="89490" autoAdjust="0"/>
  </p:normalViewPr>
  <p:slideViewPr>
    <p:cSldViewPr>
      <p:cViewPr varScale="1">
        <p:scale>
          <a:sx n="78" d="100"/>
          <a:sy n="78" d="100"/>
        </p:scale>
        <p:origin x="9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253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Cycling Visits </a:t>
            </a:r>
            <a:r>
              <a:rPr lang="en-CA" sz="937" b="1" i="0" u="none" strike="noStrike" baseline="0" dirty="0">
                <a:solidFill>
                  <a:srgbClr val="000000"/>
                </a:solidFill>
                <a:latin typeface="Arial"/>
                <a:cs typeface="Arial"/>
              </a:rPr>
              <a:t>by Origin</a:t>
            </a:r>
          </a:p>
          <a:p>
            <a:pPr>
              <a:defRPr sz="1031" b="1" i="0" u="none" strike="noStrike" baseline="0">
                <a:solidFill>
                  <a:schemeClr val="tx1"/>
                </a:solidFill>
                <a:latin typeface="Arial"/>
                <a:ea typeface="Arial"/>
                <a:cs typeface="Arial"/>
              </a:defRPr>
            </a:pPr>
            <a:r>
              <a:rPr lang="en-CA" sz="750" b="1" i="0" u="none" strike="noStrike" baseline="0" dirty="0" smtClean="0">
                <a:solidFill>
                  <a:srgbClr val="000000"/>
                </a:solidFill>
                <a:latin typeface="Arial"/>
                <a:cs typeface="Arial"/>
              </a:rPr>
              <a:t>1.7 million</a:t>
            </a:r>
            <a:endParaRPr lang="en-CA"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0"/>
              <c:layout>
                <c:manualLayout>
                  <c:x val="-0.15247109066501283"/>
                  <c:y val="-0.27433425058694089"/>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Sheet1!$B$1:$E$1</c:f>
              <c:strCache>
                <c:ptCount val="4"/>
                <c:pt idx="0">
                  <c:v>Ont</c:v>
                </c:pt>
                <c:pt idx="1">
                  <c:v>U.S.</c:v>
                </c:pt>
                <c:pt idx="2">
                  <c:v>Other Can</c:v>
                </c:pt>
                <c:pt idx="3">
                  <c:v>Overseas</c:v>
                </c:pt>
              </c:strCache>
            </c:strRef>
          </c:cat>
          <c:val>
            <c:numRef>
              <c:f>Sheet1!$B$2:$E$2</c:f>
              <c:numCache>
                <c:formatCode>0.0%</c:formatCode>
                <c:ptCount val="4"/>
                <c:pt idx="0">
                  <c:v>0.86181242454929186</c:v>
                </c:pt>
                <c:pt idx="1">
                  <c:v>2.4601893803744165E-2</c:v>
                </c:pt>
                <c:pt idx="2">
                  <c:v>6.5735236884083462E-2</c:v>
                </c:pt>
                <c:pt idx="3">
                  <c:v>4.785044476288057E-2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0.28398212862125266</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0.22802656668360369</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0.2844376058993231</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Sheet1!$B$5:$C$5</c:f>
              <c:numCache>
                <c:formatCode>0.0%</c:formatCode>
                <c:ptCount val="2"/>
                <c:pt idx="0">
                  <c:v>8.4917500888226041E-2</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Sheet1!$B$6:$C$6</c:f>
              <c:numCache>
                <c:formatCode>0.0%</c:formatCode>
                <c:ptCount val="2"/>
                <c:pt idx="0">
                  <c:v>0.11863619790739315</c:v>
                </c:pt>
                <c:pt idx="1">
                  <c:v>0.12547845176420053</c:v>
                </c:pt>
              </c:numCache>
            </c:numRef>
          </c:val>
        </c:ser>
        <c:dLbls>
          <c:showLegendKey val="0"/>
          <c:showVal val="0"/>
          <c:showCatName val="0"/>
          <c:showSerName val="0"/>
          <c:showPercent val="0"/>
          <c:showBubbleSize val="0"/>
        </c:dLbls>
        <c:gapWidth val="150"/>
        <c:overlap val="100"/>
        <c:axId val="483935600"/>
        <c:axId val="483935992"/>
      </c:barChart>
      <c:catAx>
        <c:axId val="483935600"/>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483935992"/>
        <c:crosses val="autoZero"/>
        <c:auto val="1"/>
        <c:lblAlgn val="ctr"/>
        <c:lblOffset val="100"/>
        <c:tickLblSkip val="1"/>
        <c:tickMarkSkip val="1"/>
        <c:noMultiLvlLbl val="0"/>
      </c:catAx>
      <c:valAx>
        <c:axId val="483935992"/>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483935600"/>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0.71662759483146232</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0.25929254032478311</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1.0758034890501788E-2</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Sheet1!$B$5:$C$5</c:f>
              <c:numCache>
                <c:formatCode>0.0%</c:formatCode>
                <c:ptCount val="2"/>
                <c:pt idx="0">
                  <c:v>1.3321829953252817E-2</c:v>
                </c:pt>
                <c:pt idx="1">
                  <c:v>0.10268715284147367</c:v>
                </c:pt>
              </c:numCache>
            </c:numRef>
          </c:val>
        </c:ser>
        <c:dLbls>
          <c:showLegendKey val="0"/>
          <c:showVal val="0"/>
          <c:showCatName val="0"/>
          <c:showSerName val="0"/>
          <c:showPercent val="0"/>
          <c:showBubbleSize val="0"/>
        </c:dLbls>
        <c:gapWidth val="150"/>
        <c:overlap val="100"/>
        <c:axId val="510947864"/>
        <c:axId val="510948256"/>
      </c:barChart>
      <c:catAx>
        <c:axId val="510947864"/>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510948256"/>
        <c:crosses val="autoZero"/>
        <c:auto val="1"/>
        <c:lblAlgn val="ctr"/>
        <c:lblOffset val="100"/>
        <c:tickLblSkip val="1"/>
        <c:tickMarkSkip val="1"/>
        <c:noMultiLvlLbl val="0"/>
      </c:catAx>
      <c:valAx>
        <c:axId val="510948256"/>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510947864"/>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0.57270064152442424</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2432737362660453E-2"/>
                  <c:y val="-7.825568802953453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2.1511709667082352E-2"/>
                  <c:y val="-5.3633272984242577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0.17647637219397458</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7186990627988528E-2"/>
                  <c:y val="-4.088047087783436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2.1077875495630619E-2"/>
                  <c:y val="-9.25730629818569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2.1077895487533607E-2"/>
                  <c:y val="-4.752227358186074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1.5889848034559832E-2"/>
                  <c:y val="-5.714264160096974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0.19288325447949012</c:v>
                </c:pt>
                <c:pt idx="1">
                  <c:v>5.3090812696641967E-2</c:v>
                </c:pt>
              </c:numCache>
            </c:numRef>
          </c:val>
        </c:ser>
        <c:dLbls>
          <c:showLegendKey val="0"/>
          <c:showVal val="0"/>
          <c:showCatName val="0"/>
          <c:showSerName val="0"/>
          <c:showPercent val="0"/>
          <c:showBubbleSize val="0"/>
        </c:dLbls>
        <c:gapWidth val="150"/>
        <c:axId val="510949040"/>
        <c:axId val="510949432"/>
      </c:barChart>
      <c:catAx>
        <c:axId val="510949040"/>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510949432"/>
        <c:crosses val="autoZero"/>
        <c:auto val="1"/>
        <c:lblAlgn val="ctr"/>
        <c:lblOffset val="100"/>
        <c:tickLblSkip val="1"/>
        <c:tickMarkSkip val="1"/>
        <c:noMultiLvlLbl val="0"/>
      </c:catAx>
      <c:valAx>
        <c:axId val="510949432"/>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510949040"/>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3.0442921751793368E-2</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0.33977650526529068</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0.55979169654654559</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Sheet1!$B$5:$C$5</c:f>
              <c:numCache>
                <c:formatCode>0.0%</c:formatCode>
                <c:ptCount val="2"/>
                <c:pt idx="0">
                  <c:v>6.9988876496579741E-2</c:v>
                </c:pt>
                <c:pt idx="1">
                  <c:v>0.23161005533616166</c:v>
                </c:pt>
              </c:numCache>
            </c:numRef>
          </c:val>
        </c:ser>
        <c:dLbls>
          <c:showLegendKey val="0"/>
          <c:showVal val="0"/>
          <c:showCatName val="0"/>
          <c:showSerName val="0"/>
          <c:showPercent val="0"/>
          <c:showBubbleSize val="0"/>
        </c:dLbls>
        <c:gapWidth val="150"/>
        <c:overlap val="100"/>
        <c:axId val="510950216"/>
        <c:axId val="510950608"/>
      </c:barChart>
      <c:catAx>
        <c:axId val="510950216"/>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510950608"/>
        <c:crosses val="autoZero"/>
        <c:auto val="1"/>
        <c:lblAlgn val="ctr"/>
        <c:lblOffset val="100"/>
        <c:tickLblSkip val="1"/>
        <c:tickMarkSkip val="1"/>
        <c:noMultiLvlLbl val="0"/>
      </c:catAx>
      <c:valAx>
        <c:axId val="510950608"/>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510950216"/>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0.57413081583813974</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6.1244493313323415E-3"/>
                  <c:y val="-6.803460920807971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1.2561790963194422E-2"/>
                  <c:y val="-4.5357147363740526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0.42586918416186026</c:v>
                </c:pt>
                <c:pt idx="1">
                  <c:v>0.46461831098402784</c:v>
                </c:pt>
              </c:numCache>
            </c:numRef>
          </c:val>
        </c:ser>
        <c:dLbls>
          <c:showLegendKey val="0"/>
          <c:showVal val="0"/>
          <c:showCatName val="0"/>
          <c:showSerName val="0"/>
          <c:showPercent val="0"/>
          <c:showBubbleSize val="0"/>
        </c:dLbls>
        <c:gapWidth val="150"/>
        <c:axId val="511782872"/>
        <c:axId val="511783264"/>
      </c:barChart>
      <c:catAx>
        <c:axId val="51178287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511783264"/>
        <c:crosses val="autoZero"/>
        <c:auto val="1"/>
        <c:lblAlgn val="ctr"/>
        <c:lblOffset val="100"/>
        <c:tickLblSkip val="1"/>
        <c:tickMarkSkip val="1"/>
        <c:noMultiLvlLbl val="0"/>
      </c:catAx>
      <c:valAx>
        <c:axId val="511783264"/>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511782872"/>
        <c:crosses val="autoZero"/>
        <c:crossBetween val="between"/>
        <c:majorUnit val="0.2"/>
      </c:valAx>
      <c:spPr>
        <a:noFill/>
        <a:ln w="25409">
          <a:noFill/>
        </a:ln>
      </c:spPr>
    </c:plotArea>
    <c:legend>
      <c:legendPos val="r"/>
      <c:layout>
        <c:manualLayout>
          <c:xMode val="edge"/>
          <c:yMode val="edge"/>
          <c:x val="0.25894459556191834"/>
          <c:y val="4.3765606647235396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0.33489888869036388</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0.29558382298207075</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0.36951728841760317</c:v>
                </c:pt>
                <c:pt idx="1">
                  <c:v>0.23673028508097474</c:v>
                </c:pt>
              </c:numCache>
            </c:numRef>
          </c:val>
        </c:ser>
        <c:dLbls>
          <c:showLegendKey val="0"/>
          <c:showVal val="0"/>
          <c:showCatName val="0"/>
          <c:showSerName val="0"/>
          <c:showPercent val="0"/>
          <c:showBubbleSize val="0"/>
        </c:dLbls>
        <c:gapWidth val="150"/>
        <c:overlap val="100"/>
        <c:axId val="511784048"/>
        <c:axId val="511784440"/>
      </c:barChart>
      <c:catAx>
        <c:axId val="511784048"/>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511784440"/>
        <c:crosses val="autoZero"/>
        <c:auto val="1"/>
        <c:lblAlgn val="ctr"/>
        <c:lblOffset val="100"/>
        <c:tickLblSkip val="1"/>
        <c:tickMarkSkip val="1"/>
        <c:noMultiLvlLbl val="0"/>
      </c:catAx>
      <c:valAx>
        <c:axId val="511784440"/>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511784048"/>
        <c:crosses val="autoZero"/>
        <c:crossBetween val="between"/>
        <c:majorUnit val="0.2"/>
      </c:valAx>
      <c:spPr>
        <a:noFill/>
        <a:ln w="12754">
          <a:solidFill>
            <a:schemeClr val="tx1"/>
          </a:solidFill>
          <a:prstDash val="solid"/>
        </a:ln>
      </c:spPr>
    </c:plotArea>
    <c:legend>
      <c:legendPos val="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Cycling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4915536854004915"/>
                  <c:y val="9.0668998138263415E-2"/>
                </c:manualLayout>
              </c:layout>
              <c:tx>
                <c:rich>
                  <a:bodyPr/>
                  <a:lstStyle/>
                  <a:p>
                    <a:r>
                      <a:rPr lang="nn-NO" dirty="0">
                        <a:solidFill>
                          <a:schemeClr val="bg1"/>
                        </a:solidFill>
                      </a:rPr>
                      <a:t>$50 K- $75 K, 13.1%</a:t>
                    </a:r>
                  </a:p>
                </c:rich>
              </c:tx>
              <c:showLegendKey val="0"/>
              <c:showVal val="1"/>
              <c:showCatName val="1"/>
              <c:showSerName val="0"/>
              <c:showPercent val="0"/>
              <c:showBubbleSize val="0"/>
              <c:extLst>
                <c:ext xmlns:c15="http://schemas.microsoft.com/office/drawing/2012/chart" uri="{CE6537A1-D6FC-4f65-9D91-7224C49458BB}"/>
              </c:extLst>
            </c:dLbl>
            <c:dLbl>
              <c:idx val="3"/>
              <c:layout>
                <c:manualLayout>
                  <c:x val="0.26125623130608178"/>
                  <c:y val="-0.13433248010860757"/>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Sheet1!$B$1:$F$1</c:f>
              <c:strCache>
                <c:ptCount val="5"/>
                <c:pt idx="0">
                  <c:v>&lt; $50 K</c:v>
                </c:pt>
                <c:pt idx="1">
                  <c:v>$50 K- $75 K</c:v>
                </c:pt>
                <c:pt idx="2">
                  <c:v>$75 K - $100 K</c:v>
                </c:pt>
                <c:pt idx="3">
                  <c:v>$100 K+</c:v>
                </c:pt>
                <c:pt idx="4">
                  <c:v>Not Stated</c:v>
                </c:pt>
              </c:strCache>
            </c:strRef>
          </c:cat>
          <c:val>
            <c:numRef>
              <c:f>Sheet1!$B$2:$F$2</c:f>
              <c:numCache>
                <c:formatCode>0.0%</c:formatCode>
                <c:ptCount val="5"/>
                <c:pt idx="0">
                  <c:v>0.11410046481924416</c:v>
                </c:pt>
                <c:pt idx="1">
                  <c:v>0.13136223121710075</c:v>
                </c:pt>
                <c:pt idx="2">
                  <c:v>0.16386305549032984</c:v>
                </c:pt>
                <c:pt idx="3">
                  <c:v>0.50776691660487794</c:v>
                </c:pt>
                <c:pt idx="4">
                  <c:v>8.2907331868447398E-2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7120119955095345"/>
                  <c:y val="-1.2895781373952709E-3"/>
                </c:manualLayout>
              </c:layout>
              <c:tx>
                <c:rich>
                  <a:bodyPr/>
                  <a:lstStyle/>
                  <a:p>
                    <a:r>
                      <a:rPr lang="nn-NO" dirty="0">
                        <a:solidFill>
                          <a:schemeClr val="bg1"/>
                        </a:solidFill>
                      </a:rPr>
                      <a:t>$50 K- $75 K, 13%</a:t>
                    </a:r>
                  </a:p>
                </c:rich>
              </c:tx>
              <c:showLegendKey val="0"/>
              <c:showVal val="1"/>
              <c:showCatName val="1"/>
              <c:showSerName val="0"/>
              <c:showPercent val="0"/>
              <c:showBubbleSize val="0"/>
              <c:extLst>
                <c:ext xmlns:c15="http://schemas.microsoft.com/office/drawing/2012/chart" uri="{CE6537A1-D6FC-4f65-9D91-7224C49458BB}"/>
              </c:extLst>
            </c:dLbl>
            <c:dLbl>
              <c:idx val="3"/>
              <c:layout>
                <c:manualLayout>
                  <c:x val="0.23184446660019939"/>
                  <c:y val="-0.1669427769781763"/>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Cycling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tx>
                <c:rich>
                  <a:bodyPr/>
                  <a:lstStyle/>
                  <a:p>
                    <a:r>
                      <a:rPr lang="en-US" dirty="0">
                        <a:solidFill>
                          <a:schemeClr val="bg1"/>
                        </a:solidFill>
                      </a:rPr>
                      <a:t>High School, 16%</a:t>
                    </a:r>
                  </a:p>
                </c:rich>
              </c:tx>
              <c:showLegendKey val="0"/>
              <c:showVal val="1"/>
              <c:showCatName val="1"/>
              <c:showSerName val="0"/>
              <c:showPercent val="0"/>
              <c:showBubbleSize val="0"/>
              <c:extLst>
                <c:ext xmlns:c15="http://schemas.microsoft.com/office/drawing/2012/chart" uri="{CE6537A1-D6FC-4f65-9D91-7224C49458BB}"/>
              </c:extLst>
            </c:dLbl>
            <c:dLbl>
              <c:idx val="2"/>
              <c:layout>
                <c:manualLayout>
                  <c:x val="-0.17737339262448309"/>
                  <c:y val="-0.25936530868152941"/>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5.5405468849882601E-2</c:v>
                </c:pt>
                <c:pt idx="1">
                  <c:v>0.16207827587487555</c:v>
                </c:pt>
                <c:pt idx="2">
                  <c:v>0.40948754062071446</c:v>
                </c:pt>
                <c:pt idx="3">
                  <c:v>0.37302871465452736</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tx>
                <c:rich>
                  <a:bodyPr/>
                  <a:lstStyle/>
                  <a:p>
                    <a:r>
                      <a:rPr lang="en-US" dirty="0">
                        <a:solidFill>
                          <a:schemeClr val="bg1"/>
                        </a:solidFill>
                      </a:rPr>
                      <a:t>High School, 21%</a:t>
                    </a:r>
                  </a:p>
                </c:rich>
              </c:tx>
              <c:showLegendKey val="0"/>
              <c:showVal val="1"/>
              <c:showCatName val="1"/>
              <c:showSerName val="0"/>
              <c:showPercent val="0"/>
              <c:showBubbleSize val="0"/>
              <c:extLst>
                <c:ext xmlns:c15="http://schemas.microsoft.com/office/drawing/2012/chart" uri="{CE6537A1-D6FC-4f65-9D91-7224C49458BB}"/>
              </c:extLst>
            </c:dLbl>
            <c:dLbl>
              <c:idx val="2"/>
              <c:layout>
                <c:manualLayout>
                  <c:x val="-6.6451453010819686E-2"/>
                  <c:y val="-0.21484994942951971"/>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smtClean="0">
                <a:solidFill>
                  <a:srgbClr val="000000"/>
                </a:solidFill>
                <a:latin typeface="Arial"/>
                <a:cs typeface="Arial"/>
              </a:rPr>
              <a:t>Total Visits </a:t>
            </a:r>
            <a:r>
              <a:rPr lang="en-CA" sz="999"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142 </a:t>
            </a:r>
            <a:r>
              <a:rPr lang="en-CA" sz="800" b="1" i="0" u="none" strike="noStrike" baseline="0" dirty="0">
                <a:solidFill>
                  <a:srgbClr val="000000"/>
                </a:solidFill>
                <a:latin typeface="Arial"/>
                <a:cs typeface="Arial"/>
              </a:rPr>
              <a:t>million</a:t>
            </a:r>
            <a:endParaRPr lang="en-CA"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0"/>
              <c:layout>
                <c:manualLayout>
                  <c:x val="-9.1356499813492781E-2"/>
                  <c:y val="-0.28724244894407425"/>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tx>
                <c:rich>
                  <a:bodyPr/>
                  <a:lstStyle/>
                  <a:p>
                    <a:r>
                      <a:rPr lang="en-US" dirty="0">
                        <a:solidFill>
                          <a:schemeClr val="bg1"/>
                        </a:solidFill>
                      </a:rPr>
                      <a:t>U.S., 8.0%</a:t>
                    </a:r>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Cycling Visitor </a:t>
            </a:r>
            <a:r>
              <a:rPr lang="en-CA" sz="966"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773" b="1" i="0" u="none" strike="noStrike" baseline="0" dirty="0" smtClean="0">
                <a:solidFill>
                  <a:srgbClr val="000000"/>
                </a:solidFill>
                <a:latin typeface="Arial"/>
                <a:cs typeface="Arial"/>
              </a:rPr>
              <a:t>$497 million</a:t>
            </a:r>
            <a:endParaRPr lang="en-CA"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Overseas</c:v>
                </c:pt>
              </c:strCache>
            </c:strRef>
          </c:cat>
          <c:val>
            <c:numRef>
              <c:f>Sheet1!$B$2:$E$2</c:f>
              <c:numCache>
                <c:formatCode>0.0%</c:formatCode>
                <c:ptCount val="4"/>
                <c:pt idx="0">
                  <c:v>0.61445040198027367</c:v>
                </c:pt>
                <c:pt idx="1">
                  <c:v>3.4029262643809552E-2</c:v>
                </c:pt>
                <c:pt idx="2">
                  <c:v>0.10945782787860799</c:v>
                </c:pt>
                <c:pt idx="3">
                  <c:v>0.24206250749730873</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smtClean="0">
                <a:solidFill>
                  <a:srgbClr val="000000"/>
                </a:solidFill>
                <a:latin typeface="Arial"/>
                <a:cs typeface="Arial"/>
              </a:rPr>
              <a:t>Total Visitor </a:t>
            </a:r>
            <a:r>
              <a:rPr lang="en-CA" sz="1003"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$25.4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tx>
                <c:rich>
                  <a:bodyPr/>
                  <a:lstStyle/>
                  <a:p>
                    <a:r>
                      <a:rPr lang="en-US" dirty="0">
                        <a:solidFill>
                          <a:schemeClr val="bg1"/>
                        </a:solidFill>
                      </a:rPr>
                      <a:t>U.S., 14.3%</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Cycling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0.11604571873510916</c:v>
                </c:pt>
                <c:pt idx="1">
                  <c:v>2.734498859352575E-2</c:v>
                </c:pt>
                <c:pt idx="2">
                  <c:v>0.14916051632786878</c:v>
                </c:pt>
                <c:pt idx="3">
                  <c:v>0.10619285004088309</c:v>
                </c:pt>
                <c:pt idx="4">
                  <c:v>0.22463924179940667</c:v>
                </c:pt>
                <c:pt idx="5">
                  <c:v>0.1344547145122503</c:v>
                </c:pt>
                <c:pt idx="6">
                  <c:v>0.12849154562698367</c:v>
                </c:pt>
                <c:pt idx="7">
                  <c:v>1.2715099101348763E-2</c:v>
                </c:pt>
                <c:pt idx="8">
                  <c:v>1.3500564057803185E-2</c:v>
                </c:pt>
                <c:pt idx="9">
                  <c:v>3.0897640813499848E-2</c:v>
                </c:pt>
                <c:pt idx="10">
                  <c:v>1.4052993099267297E-2</c:v>
                </c:pt>
                <c:pt idx="11">
                  <c:v>0</c:v>
                </c:pt>
                <c:pt idx="12">
                  <c:v>4.2504127292053454E-2</c:v>
                </c:pt>
              </c:numCache>
            </c:numRef>
          </c:val>
        </c:ser>
        <c:ser>
          <c:idx val="1"/>
          <c:order val="1"/>
          <c:tx>
            <c:strRef>
              <c:f>Sheet1!$A$3</c:f>
              <c:strCache>
                <c:ptCount val="1"/>
                <c:pt idx="0">
                  <c:v>Total</c:v>
                </c:pt>
              </c:strCache>
            </c:strRef>
          </c:tx>
          <c:spPr>
            <a:solidFill>
              <a:schemeClr val="accent2"/>
            </a:solidFill>
          </c:spPr>
          <c:invertIfNegative val="0"/>
          <c:dLbls>
            <c:numFmt formatCode="0%" sourceLinked="0"/>
            <c:spPr>
              <a:noFill/>
              <a:ln>
                <a:noFill/>
              </a:ln>
              <a:effectLst/>
            </c:spPr>
            <c:txPr>
              <a:bodyPr/>
              <a:lstStyle/>
              <a:p>
                <a:pPr>
                  <a:defRPr sz="10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484540392"/>
        <c:axId val="484540784"/>
      </c:barChart>
      <c:catAx>
        <c:axId val="484540392"/>
        <c:scaling>
          <c:orientation val="minMax"/>
        </c:scaling>
        <c:delete val="0"/>
        <c:axPos val="l"/>
        <c:title>
          <c:tx>
            <c:rich>
              <a:bodyPr rot="-5400000" vert="horz"/>
              <a:lstStyle/>
              <a:p>
                <a:pPr>
                  <a:defRPr/>
                </a:pPr>
                <a:r>
                  <a:rPr lang="en-US" dirty="0" smtClean="0"/>
                  <a:t>Region of Residence</a:t>
                </a:r>
                <a:endParaRPr lang="en-US" dirty="0"/>
              </a:p>
            </c:rich>
          </c:tx>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484540784"/>
        <c:crosses val="autoZero"/>
        <c:auto val="1"/>
        <c:lblAlgn val="ctr"/>
        <c:lblOffset val="100"/>
        <c:tickLblSkip val="1"/>
        <c:tickMarkSkip val="1"/>
        <c:noMultiLvlLbl val="0"/>
      </c:catAx>
      <c:valAx>
        <c:axId val="48454078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484540392"/>
        <c:crosses val="autoZero"/>
        <c:crossBetween val="between"/>
        <c:majorUnit val="0.05"/>
      </c:valAx>
      <c:spPr>
        <a:noFill/>
        <a:ln w="25404">
          <a:noFill/>
        </a:ln>
      </c:spPr>
    </c:plotArea>
    <c:legend>
      <c:legendPos val="r"/>
      <c:layout>
        <c:manualLayout>
          <c:xMode val="edge"/>
          <c:yMode val="edge"/>
          <c:x val="0.44763749534231168"/>
          <c:y val="7.5366444579042999E-2"/>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Cycling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Brazil</c:v>
                </c:pt>
                <c:pt idx="1">
                  <c:v>Mexico</c:v>
                </c:pt>
                <c:pt idx="2">
                  <c:v>South Korea</c:v>
                </c:pt>
                <c:pt idx="3">
                  <c:v>Japan</c:v>
                </c:pt>
                <c:pt idx="4">
                  <c:v>India</c:v>
                </c:pt>
                <c:pt idx="5">
                  <c:v>Mainland China</c:v>
                </c:pt>
                <c:pt idx="6">
                  <c:v>France</c:v>
                </c:pt>
                <c:pt idx="7">
                  <c:v>Germany</c:v>
                </c:pt>
                <c:pt idx="8">
                  <c:v>UK</c:v>
                </c:pt>
              </c:strCache>
            </c:strRef>
          </c:cat>
          <c:val>
            <c:numRef>
              <c:f>Sheet1!$B$2:$J$2</c:f>
              <c:numCache>
                <c:formatCode>0.0%</c:formatCode>
                <c:ptCount val="9"/>
                <c:pt idx="0">
                  <c:v>0</c:v>
                </c:pt>
                <c:pt idx="1">
                  <c:v>6.9551499892848536E-3</c:v>
                </c:pt>
                <c:pt idx="2">
                  <c:v>1.0512272270616128E-2</c:v>
                </c:pt>
                <c:pt idx="3">
                  <c:v>1.9173105634007703E-2</c:v>
                </c:pt>
                <c:pt idx="4">
                  <c:v>2.67675946527463E-2</c:v>
                </c:pt>
                <c:pt idx="5">
                  <c:v>6.9277154300363006E-2</c:v>
                </c:pt>
                <c:pt idx="6">
                  <c:v>7.9256960923613118E-2</c:v>
                </c:pt>
                <c:pt idx="7">
                  <c:v>0.10519795786277084</c:v>
                </c:pt>
                <c:pt idx="8">
                  <c:v>0.20655369457957501</c:v>
                </c:pt>
              </c:numCache>
            </c:numRef>
          </c:val>
        </c:ser>
        <c:ser>
          <c:idx val="1"/>
          <c:order val="1"/>
          <c:tx>
            <c:strRef>
              <c:f>Sheet1!$A$3</c:f>
              <c:strCache>
                <c:ptCount val="1"/>
                <c:pt idx="0">
                  <c:v>Total</c:v>
                </c:pt>
              </c:strCache>
            </c:strRef>
          </c:tx>
          <c:spPr>
            <a:solidFill>
              <a:schemeClr val="accent2"/>
            </a:solidFill>
          </c:spPr>
          <c:invertIfNegative val="0"/>
          <c:dLbls>
            <c:numFmt formatCode="0%" sourceLinked="0"/>
            <c:spPr>
              <a:noFill/>
              <a:ln>
                <a:noFill/>
              </a:ln>
              <a:effectLst/>
            </c:spPr>
            <c:txPr>
              <a:bodyPr/>
              <a:lstStyle/>
              <a:p>
                <a:pPr>
                  <a:defRPr sz="10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Brazil</c:v>
                </c:pt>
                <c:pt idx="1">
                  <c:v>Mexico</c:v>
                </c:pt>
                <c:pt idx="2">
                  <c:v>South Korea</c:v>
                </c:pt>
                <c:pt idx="3">
                  <c:v>Japan</c:v>
                </c:pt>
                <c:pt idx="4">
                  <c:v>India</c:v>
                </c:pt>
                <c:pt idx="5">
                  <c:v>Mainland China</c:v>
                </c:pt>
                <c:pt idx="6">
                  <c:v>France</c:v>
                </c:pt>
                <c:pt idx="7">
                  <c:v>Germany</c:v>
                </c:pt>
                <c:pt idx="8">
                  <c:v>UK</c:v>
                </c:pt>
              </c:strCache>
            </c:strRef>
          </c:cat>
          <c:val>
            <c:numRef>
              <c:f>Sheet1!$B$3:$J$3</c:f>
              <c:numCache>
                <c:formatCode>0.0%</c:formatCode>
                <c:ptCount val="9"/>
                <c:pt idx="0">
                  <c:v>3.2204708306671333E-2</c:v>
                </c:pt>
                <c:pt idx="1">
                  <c:v>2.733667826136817E-2</c:v>
                </c:pt>
                <c:pt idx="2">
                  <c:v>3.2973392469303107E-2</c:v>
                </c:pt>
                <c:pt idx="3">
                  <c:v>4.7950417256108019E-2</c:v>
                </c:pt>
                <c:pt idx="4">
                  <c:v>5.6094008802133319E-2</c:v>
                </c:pt>
                <c:pt idx="5">
                  <c:v>8.4864849346230495E-2</c:v>
                </c:pt>
                <c:pt idx="6">
                  <c:v>8.3265132057492058E-2</c:v>
                </c:pt>
                <c:pt idx="7">
                  <c:v>4.4788141436341813E-2</c:v>
                </c:pt>
                <c:pt idx="8">
                  <c:v>0.12937153709141536</c:v>
                </c:pt>
              </c:numCache>
            </c:numRef>
          </c:val>
        </c:ser>
        <c:dLbls>
          <c:showLegendKey val="0"/>
          <c:showVal val="0"/>
          <c:showCatName val="0"/>
          <c:showSerName val="0"/>
          <c:showPercent val="0"/>
          <c:showBubbleSize val="0"/>
        </c:dLbls>
        <c:gapWidth val="150"/>
        <c:axId val="484542352"/>
        <c:axId val="484542744"/>
      </c:barChart>
      <c:catAx>
        <c:axId val="484542352"/>
        <c:scaling>
          <c:orientation val="minMax"/>
        </c:scaling>
        <c:delete val="0"/>
        <c:axPos val="l"/>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484542744"/>
        <c:crosses val="autoZero"/>
        <c:auto val="1"/>
        <c:lblAlgn val="ctr"/>
        <c:lblOffset val="100"/>
        <c:tickLblSkip val="1"/>
        <c:tickMarkSkip val="1"/>
        <c:noMultiLvlLbl val="0"/>
      </c:catAx>
      <c:valAx>
        <c:axId val="48454274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484542352"/>
        <c:crosses val="autoZero"/>
        <c:crossBetween val="between"/>
        <c:majorUnit val="0.05"/>
      </c:valAx>
      <c:spPr>
        <a:noFill/>
        <a:ln w="25404">
          <a:noFill/>
        </a:ln>
      </c:spPr>
    </c:plotArea>
    <c:legend>
      <c:legendPos val="r"/>
      <c:layout>
        <c:manualLayout>
          <c:xMode val="edge"/>
          <c:yMode val="edge"/>
          <c:x val="0.72333177064896048"/>
          <c:y val="0.3020870118507914"/>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Cycling</c:v>
                </c:pt>
              </c:strCache>
            </c:strRef>
          </c:tx>
          <c:spPr>
            <a:solidFill>
              <a:srgbClr val="FF0000"/>
            </a:solidFill>
          </c:spPr>
          <c:invertIfNegative val="0"/>
          <c:dLbls>
            <c:numFmt formatCode="0%" sourceLinked="0"/>
            <c:spPr>
              <a:noFill/>
              <a:ln>
                <a:noFill/>
              </a:ln>
              <a:effectLst/>
            </c:spPr>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0.12459260982753295</c:v>
                </c:pt>
                <c:pt idx="1">
                  <c:v>7.0928311630169188E-2</c:v>
                </c:pt>
                <c:pt idx="2">
                  <c:v>2.8790827723638949E-2</c:v>
                </c:pt>
                <c:pt idx="3">
                  <c:v>9.8425082038330391E-2</c:v>
                </c:pt>
                <c:pt idx="4">
                  <c:v>0.1160594312621783</c:v>
                </c:pt>
                <c:pt idx="5">
                  <c:v>1.584612565448254E-2</c:v>
                </c:pt>
                <c:pt idx="6">
                  <c:v>0.19718920541094712</c:v>
                </c:pt>
                <c:pt idx="7">
                  <c:v>0.10666079838127675</c:v>
                </c:pt>
                <c:pt idx="8">
                  <c:v>6.6598861679210405E-2</c:v>
                </c:pt>
                <c:pt idx="9">
                  <c:v>6.780812349887326E-2</c:v>
                </c:pt>
                <c:pt idx="10">
                  <c:v>4.2966070971221432E-2</c:v>
                </c:pt>
                <c:pt idx="11">
                  <c:v>8.5270499067641808E-2</c:v>
                </c:pt>
                <c:pt idx="12">
                  <c:v>6.5140907487983707E-2</c:v>
                </c:pt>
              </c:numCache>
            </c:numRef>
          </c:val>
        </c:ser>
        <c:ser>
          <c:idx val="1"/>
          <c:order val="1"/>
          <c:tx>
            <c:strRef>
              <c:f>Sheet1!$C$1</c:f>
              <c:strCache>
                <c:ptCount val="1"/>
                <c:pt idx="0">
                  <c:v>Total</c:v>
                </c:pt>
              </c:strCache>
            </c:strRef>
          </c:tx>
          <c:spPr>
            <a:solidFill>
              <a:srgbClr val="0070C0"/>
            </a:solidFill>
          </c:spPr>
          <c:invertIfNegative val="0"/>
          <c:dLbls>
            <c:numFmt formatCode="0%" sourceLinked="0"/>
            <c:spPr>
              <a:noFill/>
              <a:ln>
                <a:noFill/>
              </a:ln>
              <a:effectLst/>
            </c:spPr>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484543528"/>
        <c:axId val="484543920"/>
      </c:barChart>
      <c:catAx>
        <c:axId val="484543528"/>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484543920"/>
        <c:crosses val="autoZero"/>
        <c:auto val="1"/>
        <c:lblAlgn val="ctr"/>
        <c:lblOffset val="100"/>
        <c:noMultiLvlLbl val="0"/>
      </c:catAx>
      <c:valAx>
        <c:axId val="484543920"/>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484543528"/>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Cycling</c:v>
                </c:pt>
                <c:pt idx="1">
                  <c:v>Total</c:v>
                </c:pt>
              </c:strCache>
            </c:strRef>
          </c:cat>
          <c:val>
            <c:numRef>
              <c:f>Sheet1!$B$2:$B$3</c:f>
              <c:numCache>
                <c:formatCode>0.0%</c:formatCode>
                <c:ptCount val="2"/>
                <c:pt idx="0">
                  <c:v>0.11350501771473819</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6.1244493313323415E-3"/>
                  <c:y val="-6.803460920807971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1.2561790963194422E-2"/>
                  <c:y val="-4.5357147363740526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Cycling</c:v>
                </c:pt>
                <c:pt idx="1">
                  <c:v>Total</c:v>
                </c:pt>
              </c:strCache>
            </c:strRef>
          </c:cat>
          <c:val>
            <c:numRef>
              <c:f>Sheet1!$C$2:$C$3</c:f>
              <c:numCache>
                <c:formatCode>0.0%</c:formatCode>
                <c:ptCount val="2"/>
                <c:pt idx="0">
                  <c:v>0.88649498228526191</c:v>
                </c:pt>
                <c:pt idx="1">
                  <c:v>0.36405002048849655</c:v>
                </c:pt>
              </c:numCache>
            </c:numRef>
          </c:val>
        </c:ser>
        <c:dLbls>
          <c:showLegendKey val="0"/>
          <c:showVal val="0"/>
          <c:showCatName val="0"/>
          <c:showSerName val="0"/>
          <c:showPercent val="0"/>
          <c:showBubbleSize val="0"/>
        </c:dLbls>
        <c:gapWidth val="150"/>
        <c:axId val="483933640"/>
        <c:axId val="483933248"/>
      </c:barChart>
      <c:catAx>
        <c:axId val="483933640"/>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483933248"/>
        <c:crosses val="autoZero"/>
        <c:auto val="1"/>
        <c:lblAlgn val="ctr"/>
        <c:lblOffset val="100"/>
        <c:tickLblSkip val="1"/>
        <c:tickMarkSkip val="1"/>
        <c:noMultiLvlLbl val="0"/>
      </c:catAx>
      <c:valAx>
        <c:axId val="483933248"/>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483933640"/>
        <c:crosses val="autoZero"/>
        <c:crossBetween val="between"/>
        <c:majorUnit val="0.2"/>
      </c:valAx>
      <c:spPr>
        <a:noFill/>
        <a:ln w="25409">
          <a:noFill/>
        </a:ln>
      </c:spPr>
    </c:plotArea>
    <c:legend>
      <c:legendPos val="r"/>
      <c:layout>
        <c:manualLayout>
          <c:xMode val="edge"/>
          <c:yMode val="edge"/>
          <c:x val="0.42258095919828198"/>
          <c:y val="4.3765606647235396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Total</c:v>
                </c:pt>
                <c:pt idx="1">
                  <c:v>Cycling</c:v>
                </c:pt>
              </c:strCache>
            </c:strRef>
          </c:cat>
          <c:val>
            <c:numRef>
              <c:f>Sheet1!$B$2:$C$2</c:f>
              <c:numCache>
                <c:formatCode>0</c:formatCode>
                <c:ptCount val="2"/>
                <c:pt idx="0">
                  <c:v>348.00498199999998</c:v>
                </c:pt>
                <c:pt idx="1">
                  <c:v>329.73873900000001</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Total</c:v>
                </c:pt>
                <c:pt idx="1">
                  <c:v>Cycling</c:v>
                </c:pt>
              </c:strCache>
            </c:strRef>
          </c:cat>
          <c:val>
            <c:numRef>
              <c:f>Sheet1!$B$3:$C$3</c:f>
              <c:numCache>
                <c:formatCode>0</c:formatCode>
                <c:ptCount val="2"/>
                <c:pt idx="0">
                  <c:v>82.607040999999995</c:v>
                </c:pt>
                <c:pt idx="1">
                  <c:v>60.061149999999998</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Total</c:v>
                </c:pt>
                <c:pt idx="1">
                  <c:v>Cycling</c:v>
                </c:pt>
              </c:strCache>
            </c:strRef>
          </c:cat>
          <c:val>
            <c:numRef>
              <c:f>Sheet1!$B$4:$C$4</c:f>
              <c:numCache>
                <c:formatCode>0</c:formatCode>
                <c:ptCount val="2"/>
                <c:pt idx="0">
                  <c:v>179.225167</c:v>
                </c:pt>
                <c:pt idx="1">
                  <c:v>299.12898000000001</c:v>
                </c:pt>
              </c:numCache>
            </c:numRef>
          </c:val>
        </c:ser>
        <c:dLbls>
          <c:showLegendKey val="0"/>
          <c:showVal val="0"/>
          <c:showCatName val="0"/>
          <c:showSerName val="0"/>
          <c:showPercent val="0"/>
          <c:showBubbleSize val="0"/>
        </c:dLbls>
        <c:gapWidth val="150"/>
        <c:axId val="483934424"/>
        <c:axId val="483934816"/>
      </c:barChart>
      <c:catAx>
        <c:axId val="483934424"/>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483934816"/>
        <c:crosses val="autoZero"/>
        <c:auto val="1"/>
        <c:lblAlgn val="ctr"/>
        <c:lblOffset val="100"/>
        <c:tickLblSkip val="1"/>
        <c:tickMarkSkip val="1"/>
        <c:noMultiLvlLbl val="0"/>
      </c:catAx>
      <c:valAx>
        <c:axId val="483934816"/>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483934424"/>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64383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219847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extLst>
      <p:ext uri="{BB962C8B-B14F-4D97-AF65-F5344CB8AC3E}">
        <p14:creationId xmlns:p14="http://schemas.microsoft.com/office/powerpoint/2010/main" val="182091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470025"/>
          </a:xfrm>
        </p:spPr>
        <p:txBody>
          <a:bodyPr/>
          <a:lstStyle/>
          <a:p>
            <a:pPr eaLnBrk="1" hangingPunct="1"/>
            <a:r>
              <a:rPr lang="en-CA" sz="3600" b="1" dirty="0" smtClean="0"/>
              <a:t>Ontario </a:t>
            </a:r>
            <a:r>
              <a:rPr lang="en-CA" sz="3600" b="1" dirty="0"/>
              <a:t>Cycling</a:t>
            </a:r>
            <a:r>
              <a:rPr lang="en-CA" sz="3600" b="1" dirty="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Summer 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Cycling Visits by Region </a:t>
            </a:r>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20% of cycling visits took place in Region 7 compared to 9% of total visits, 12% in Region 5 (20% total), and 12% in Region 1 (11% total)</a:t>
            </a:r>
            <a:endParaRPr lang="en-CA" sz="1600" dirty="0"/>
          </a:p>
        </p:txBody>
      </p:sp>
      <p:graphicFrame>
        <p:nvGraphicFramePr>
          <p:cNvPr id="2" name="Chart 1" descr="chart of activity visit destinations" title="chart of activity visit destinations"/>
          <p:cNvGraphicFramePr/>
          <p:nvPr>
            <p:extLst>
              <p:ext uri="{D42A27DB-BD31-4B8C-83A1-F6EECF244321}">
                <p14:modId xmlns:p14="http://schemas.microsoft.com/office/powerpoint/2010/main" val="3755282364"/>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descr="table showing index of actvity compared to total" title="Index versus total"/>
          <p:cNvGraphicFramePr>
            <a:graphicFrameLocks noGrp="1"/>
          </p:cNvGraphicFramePr>
          <p:nvPr>
            <p:extLst>
              <p:ext uri="{D42A27DB-BD31-4B8C-83A1-F6EECF244321}">
                <p14:modId xmlns:p14="http://schemas.microsoft.com/office/powerpoint/2010/main" val="3327984867"/>
              </p:ext>
            </p:extLst>
          </p:nvPr>
        </p:nvGraphicFramePr>
        <p:xfrm>
          <a:off x="7212012" y="1524000"/>
          <a:ext cx="1627188" cy="3717720"/>
        </p:xfrm>
        <a:graphic>
          <a:graphicData uri="http://schemas.openxmlformats.org/drawingml/2006/table">
            <a:tbl>
              <a:tblPr firstRow="1"/>
              <a:tblGrid>
                <a:gridCol w="685800"/>
                <a:gridCol w="941388"/>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111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76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37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124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57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20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222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264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117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103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111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solidFill>
                            <a:srgbClr val="000000"/>
                          </a:solidFill>
                          <a:effectLst/>
                          <a:latin typeface="Arial"/>
                        </a:rPr>
                        <a:t>266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102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10</a:t>
            </a:fld>
            <a:endParaRPr lang="en-CA" sz="1000">
              <a:solidFill>
                <a:srgbClr val="660033"/>
              </a:solidFill>
            </a:endParaRPr>
          </a:p>
        </p:txBody>
      </p:sp>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Visits by Length of Stay</a:t>
            </a:r>
          </a:p>
        </p:txBody>
      </p:sp>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(89%) of cycling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cycling visits was 3.7, above Ontario’s average of 3.2 nights</a:t>
            </a:r>
          </a:p>
          <a:p>
            <a:pPr eaLnBrk="1" hangingPunct="1">
              <a:lnSpc>
                <a:spcPct val="80000"/>
              </a:lnSpc>
              <a:spcBef>
                <a:spcPct val="50000"/>
              </a:spcBef>
              <a:buFontTx/>
              <a:buNone/>
            </a:pPr>
            <a:endParaRPr lang="en-CA" sz="1600" i="1" dirty="0" smtClean="0"/>
          </a:p>
        </p:txBody>
      </p:sp>
      <p:graphicFrame>
        <p:nvGraphicFramePr>
          <p:cNvPr id="2" name="Object 3" descr="table showing index of actvity compared to total" title="Index versus total"/>
          <p:cNvGraphicFramePr>
            <a:graphicFrameLocks noGrp="1" noChangeAspect="1"/>
          </p:cNvGraphicFramePr>
          <p:nvPr>
            <p:extLst>
              <p:ext uri="{D42A27DB-BD31-4B8C-83A1-F6EECF244321}">
                <p14:modId xmlns:p14="http://schemas.microsoft.com/office/powerpoint/2010/main" val="3048299982"/>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74119" name="Group 7" descr="table showing index of actvity compared to total" title="Index versus total"/>
          <p:cNvGraphicFramePr>
            <a:graphicFrameLocks noGrp="1"/>
          </p:cNvGraphicFramePr>
          <p:nvPr>
            <p:ph sz="half" idx="1"/>
            <p:extLst>
              <p:ext uri="{D42A27DB-BD31-4B8C-83A1-F6EECF244321}">
                <p14:modId xmlns:p14="http://schemas.microsoft.com/office/powerpoint/2010/main" val="2429584959"/>
              </p:ext>
            </p:extLst>
          </p:nvPr>
        </p:nvGraphicFramePr>
        <p:xfrm>
          <a:off x="6569075" y="2063750"/>
          <a:ext cx="2209800" cy="1676400"/>
        </p:xfrm>
        <a:graphic>
          <a:graphicData uri="http://schemas.openxmlformats.org/drawingml/2006/table">
            <a:tbl>
              <a:tblPr firstRow="1"/>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244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11</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Cycling visitors spent an average of $299/trip ($179/trip for total trips)</a:t>
            </a:r>
          </a:p>
          <a:p>
            <a:pPr eaLnBrk="1" hangingPunct="1">
              <a:lnSpc>
                <a:spcPct val="80000"/>
              </a:lnSpc>
              <a:spcBef>
                <a:spcPct val="50000"/>
              </a:spcBef>
            </a:pPr>
            <a:r>
              <a:rPr lang="en-CA" sz="1600" dirty="0" smtClean="0"/>
              <a:t>On average, overnight visitors spent 5 times as much per trip as same-day visitors</a:t>
            </a:r>
          </a:p>
        </p:txBody>
      </p:sp>
      <p:graphicFrame>
        <p:nvGraphicFramePr>
          <p:cNvPr id="2" name="Object 2" descr="table showing index of actvity compared to total" title="Index versus total"/>
          <p:cNvGraphicFramePr>
            <a:graphicFrameLocks noGrp="1" noChangeAspect="1"/>
          </p:cNvGraphicFramePr>
          <p:nvPr>
            <p:extLst>
              <p:ext uri="{D42A27DB-BD31-4B8C-83A1-F6EECF244321}">
                <p14:modId xmlns:p14="http://schemas.microsoft.com/office/powerpoint/2010/main" val="2539940523"/>
              </p:ext>
            </p:extLst>
          </p:nvPr>
        </p:nvGraphicFramePr>
        <p:xfrm>
          <a:off x="29817" y="1447800"/>
          <a:ext cx="6883400" cy="34051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75164" name="Group 28" descr="table showing index of actvity compared to total" title="Index versus total"/>
          <p:cNvGraphicFramePr>
            <a:graphicFrameLocks noGrp="1"/>
          </p:cNvGraphicFramePr>
          <p:nvPr>
            <p:ph sz="quarter" idx="2"/>
            <p:extLst>
              <p:ext uri="{D42A27DB-BD31-4B8C-83A1-F6EECF244321}">
                <p14:modId xmlns:p14="http://schemas.microsoft.com/office/powerpoint/2010/main" val="2632242645"/>
              </p:ext>
            </p:extLst>
          </p:nvPr>
        </p:nvGraphicFramePr>
        <p:xfrm>
          <a:off x="5740400" y="1600200"/>
          <a:ext cx="2946400" cy="1408114"/>
        </p:xfrm>
        <a:graphic>
          <a:graphicData uri="http://schemas.openxmlformats.org/drawingml/2006/table">
            <a:tbl>
              <a:tblPr firstRow="1"/>
              <a:tblGrid>
                <a:gridCol w="1422400"/>
                <a:gridCol w="15240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95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73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167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cycling</a:t>
            </a:r>
            <a:endParaRPr lang="en-CA" sz="1000" i="1" dirty="0"/>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smtClean="0"/>
              <a:t>The largest proportions of expenditures were spent on Transportation (28% cycling, 36% total) and Food &amp; Beverage (28% cycling, 27% total)</a:t>
            </a:r>
          </a:p>
          <a:p>
            <a:pPr eaLnBrk="1" hangingPunct="1">
              <a:lnSpc>
                <a:spcPct val="80000"/>
              </a:lnSpc>
            </a:pPr>
            <a:r>
              <a:rPr lang="en-CA" sz="1600" dirty="0" smtClean="0"/>
              <a:t>Cycling visitors spent a larger proportion on accommodations, 23%, than total visitors, 17%</a:t>
            </a:r>
          </a:p>
        </p:txBody>
      </p:sp>
      <p:graphicFrame>
        <p:nvGraphicFramePr>
          <p:cNvPr id="2" name="Object 2" descr="chart showing activity spending by category" title="spending chart"/>
          <p:cNvGraphicFramePr>
            <a:graphicFrameLocks noGrp="1" noChangeAspect="1"/>
          </p:cNvGraphicFramePr>
          <p:nvPr>
            <p:extLst>
              <p:ext uri="{D42A27DB-BD31-4B8C-83A1-F6EECF244321}">
                <p14:modId xmlns:p14="http://schemas.microsoft.com/office/powerpoint/2010/main" val="104205884"/>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76164" name="Group 4" descr="table showing index of actvity compared to total" title="Index versus total"/>
          <p:cNvGraphicFramePr>
            <a:graphicFrameLocks noGrp="1"/>
          </p:cNvGraphicFramePr>
          <p:nvPr>
            <p:ph sz="half" idx="2"/>
            <p:extLst>
              <p:ext uri="{D42A27DB-BD31-4B8C-83A1-F6EECF244321}">
                <p14:modId xmlns:p14="http://schemas.microsoft.com/office/powerpoint/2010/main" val="3944711846"/>
              </p:ext>
            </p:extLst>
          </p:nvPr>
        </p:nvGraphicFramePr>
        <p:xfrm>
          <a:off x="6602413" y="1752600"/>
          <a:ext cx="2362200" cy="2206626"/>
        </p:xfrm>
        <a:graphic>
          <a:graphicData uri="http://schemas.openxmlformats.org/drawingml/2006/table">
            <a:tbl>
              <a:tblPr firstRow="1"/>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79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137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104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111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95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13</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descr="Other Activities done by Cycling Visitors top 10" title="Other Activities done by Cycling Visitors "/>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Cycling Visitors </a:t>
            </a:r>
          </a:p>
        </p:txBody>
      </p:sp>
      <p:sp>
        <p:nvSpPr>
          <p:cNvPr id="23556" name="Rectangle 3"/>
          <p:cNvSpPr>
            <a:spLocks noGrp="1" noChangeArrowheads="1"/>
          </p:cNvSpPr>
          <p:nvPr>
            <p:ph type="body" sz="half" idx="3"/>
          </p:nvPr>
        </p:nvSpPr>
        <p:spPr>
          <a:xfrm>
            <a:off x="295275" y="5410200"/>
            <a:ext cx="8839200" cy="990600"/>
          </a:xfrm>
        </p:spPr>
        <p:txBody>
          <a:bodyPr/>
          <a:lstStyle/>
          <a:p>
            <a:pPr eaLnBrk="1" hangingPunct="1">
              <a:lnSpc>
                <a:spcPct val="80000"/>
              </a:lnSpc>
            </a:pPr>
            <a:r>
              <a:rPr lang="en-CA" sz="1600" dirty="0" smtClean="0"/>
              <a:t>Cycling visitors participate in a variety of outdoor activities with 50% visiting a beach, 47% hiking, and 30% canoeing</a:t>
            </a:r>
          </a:p>
        </p:txBody>
      </p:sp>
      <p:graphicFrame>
        <p:nvGraphicFramePr>
          <p:cNvPr id="477437" name="Group 253" descr="Other Activities done by Cycling Visitors top 10" title="Other Activities done by Cycling Visitors "/>
          <p:cNvGraphicFramePr>
            <a:graphicFrameLocks noGrp="1"/>
          </p:cNvGraphicFramePr>
          <p:nvPr>
            <p:ph sz="half" idx="1"/>
            <p:extLst>
              <p:ext uri="{D42A27DB-BD31-4B8C-83A1-F6EECF244321}">
                <p14:modId xmlns:p14="http://schemas.microsoft.com/office/powerpoint/2010/main" val="3976954122"/>
              </p:ext>
            </p:extLst>
          </p:nvPr>
        </p:nvGraphicFramePr>
        <p:xfrm>
          <a:off x="76200" y="1600200"/>
          <a:ext cx="2895601" cy="3191072"/>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Cycling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Cycling</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8544</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Visit a beach</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50%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1110</a:t>
                      </a:r>
                    </a:p>
                  </a:txBody>
                  <a:tcPr marL="0" marR="0" marT="0" marB="0" anchor="ctr"/>
                </a:tc>
              </a:tr>
              <a:tr h="2286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Hiking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47%</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1071</a:t>
                      </a:r>
                    </a:p>
                  </a:txBody>
                  <a:tcPr marL="0" marR="0" marT="0" marB="0" anchor="ctr"/>
                </a:tc>
              </a:tr>
              <a:tr h="32584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Canoeing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30%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1337</a:t>
                      </a:r>
                    </a:p>
                  </a:txBody>
                  <a:tcPr marL="0" marR="0" marT="0" marB="0" anchor="ctr"/>
                </a:tc>
              </a:tr>
              <a:tr h="28375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National/Provincial Nature Parks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29%</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1026</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Boating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27%</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679</a:t>
                      </a:r>
                    </a:p>
                  </a:txBody>
                  <a:tcPr marL="0" marR="0" marT="0" marB="0" anchor="ctr"/>
                </a:tc>
              </a:tr>
              <a:tr h="24378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Wildlife/Bird watching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27%</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1179</a:t>
                      </a:r>
                    </a:p>
                  </a:txBody>
                  <a:tcPr marL="0" marR="0" marT="0" marB="0" anchor="ctr"/>
                </a:tc>
              </a:tr>
              <a:tr h="21341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Camping </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24%</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746</a:t>
                      </a:r>
                    </a:p>
                  </a:txBody>
                  <a:tcPr marL="0" marR="0" marT="0" marB="0" anchor="ctr"/>
                </a:tc>
              </a:tr>
              <a:tr h="203906">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Historic Sites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16%</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496</a:t>
                      </a:r>
                    </a:p>
                  </a:txBody>
                  <a:tcPr marL="0" marR="0" marT="0" marB="0" anchor="ctr"/>
                </a:tc>
              </a:tr>
              <a:tr h="314302">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Fishing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14%</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423</a:t>
                      </a:r>
                    </a:p>
                  </a:txBody>
                  <a:tcPr marL="0" marR="0" marT="0" marB="0" anchor="ctr"/>
                </a:tc>
              </a:tr>
            </a:tbl>
          </a:graphicData>
        </a:graphic>
      </p:graphicFrame>
      <p:graphicFrame>
        <p:nvGraphicFramePr>
          <p:cNvPr id="8" name="Group 253" descr="Other Activities done by Cycling Visitors top 11-20" title="Other Activities done by Cycling Visitors "/>
          <p:cNvGraphicFramePr>
            <a:graphicFrameLocks noGrp="1"/>
          </p:cNvGraphicFramePr>
          <p:nvPr>
            <p:ph sz="half" idx="1"/>
            <p:extLst>
              <p:ext uri="{D42A27DB-BD31-4B8C-83A1-F6EECF244321}">
                <p14:modId xmlns:p14="http://schemas.microsoft.com/office/powerpoint/2010/main" val="2584522238"/>
              </p:ext>
            </p:extLst>
          </p:nvPr>
        </p:nvGraphicFramePr>
        <p:xfrm>
          <a:off x="3048000" y="1600200"/>
          <a:ext cx="2971800" cy="3267086"/>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Cycling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Museums/Art Galleries</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14%</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499</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Sightseeing</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168</a:t>
                      </a:r>
                    </a:p>
                  </a:txBody>
                  <a:tcPr marL="0" marR="0" marT="0" marB="0" anchor="ctr"/>
                </a:tc>
              </a:tr>
              <a:tr h="2286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Visit Friends or Relatives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30</a:t>
                      </a:r>
                    </a:p>
                  </a:txBody>
                  <a:tcPr marL="0" marR="0" marT="0" marB="0" anchor="ctr"/>
                </a:tc>
              </a:tr>
              <a:tr h="32584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Golfing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748</a:t>
                      </a:r>
                    </a:p>
                  </a:txBody>
                  <a:tcPr marL="0" marR="0" marT="0" marB="0" anchor="ctr"/>
                </a:tc>
              </a:tr>
              <a:tr h="259056">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Play a sport</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9%</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436</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Restaurant or bar</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9%</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142</a:t>
                      </a:r>
                    </a:p>
                  </a:txBody>
                  <a:tcPr marL="0" marR="0" marT="0" marB="0" anchor="ctr"/>
                </a:tc>
              </a:tr>
              <a:tr h="24378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Festivals/Fairs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8%</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295</a:t>
                      </a:r>
                    </a:p>
                  </a:txBody>
                  <a:tcPr marL="0" marR="0" marT="0" marB="0" anchor="ctr"/>
                </a:tc>
              </a:tr>
              <a:tr h="21341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Cultural Performances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7%</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178</a:t>
                      </a:r>
                    </a:p>
                  </a:txBody>
                  <a:tcPr marL="0" marR="0" marT="0" marB="0" anchor="ctr"/>
                </a:tc>
              </a:tr>
              <a:tr h="203906">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Shopping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7%</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80</a:t>
                      </a:r>
                    </a:p>
                  </a:txBody>
                  <a:tcPr marL="0" marR="0" marT="0" marB="0" anchor="ctr"/>
                </a:tc>
              </a:tr>
              <a:tr h="314302">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Theme Parks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6%</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480</a:t>
                      </a:r>
                    </a:p>
                  </a:txBody>
                  <a:tcPr marL="0" marR="0" marT="0" marB="0" anchor="ctr"/>
                </a:tc>
              </a:tr>
            </a:tbl>
          </a:graphicData>
        </a:graphic>
      </p:graphicFrame>
      <p:graphicFrame>
        <p:nvGraphicFramePr>
          <p:cNvPr id="12" name="Group 253" descr="Other Activities done by Cycling Visitors top 21-31" title="Other Activities done by Cycling Visitors "/>
          <p:cNvGraphicFramePr>
            <a:graphicFrameLocks noGrp="1"/>
          </p:cNvGraphicFramePr>
          <p:nvPr>
            <p:ph sz="half" idx="1"/>
            <p:extLst>
              <p:ext uri="{D42A27DB-BD31-4B8C-83A1-F6EECF244321}">
                <p14:modId xmlns:p14="http://schemas.microsoft.com/office/powerpoint/2010/main" val="1874722964"/>
              </p:ext>
            </p:extLst>
          </p:nvPr>
        </p:nvGraphicFramePr>
        <p:xfrm>
          <a:off x="6172200" y="1600200"/>
          <a:ext cx="2895601" cy="3581400"/>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Cycling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Zoos/Aquariums/Botanical Gardens</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5%</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331</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Casinos</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139</a:t>
                      </a:r>
                    </a:p>
                  </a:txBody>
                  <a:tcPr marL="0" marR="0" marT="0" marB="0" anchor="ctr"/>
                </a:tc>
              </a:tr>
              <a:tr h="2286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Sports Events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3%</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68</a:t>
                      </a:r>
                    </a:p>
                  </a:txBody>
                  <a:tcPr marL="0" marR="0" marT="0" marB="0" anchor="ctr"/>
                </a:tc>
              </a:tr>
              <a:tr h="32584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Movies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3%</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286</a:t>
                      </a:r>
                    </a:p>
                  </a:txBody>
                  <a:tcPr marL="0" marR="0" marT="0" marB="0" anchor="ctr"/>
                </a:tc>
              </a:tr>
              <a:tr h="28375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Hunting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425</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Indigenous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705</a:t>
                      </a:r>
                    </a:p>
                  </a:txBody>
                  <a:tcPr marL="0" marR="0" marT="0" marB="0" anchor="ctr"/>
                </a:tc>
              </a:tr>
              <a:tr h="24378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Medical/Dental appointment</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87</a:t>
                      </a:r>
                    </a:p>
                  </a:txBody>
                  <a:tcPr marL="0" marR="0" marT="0" marB="0" anchor="ctr"/>
                </a:tc>
              </a:tr>
              <a:tr h="21341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Business Meeting/Conference/Seminar</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25</a:t>
                      </a:r>
                    </a:p>
                  </a:txBody>
                  <a:tcPr marL="0" marR="0" marT="0" marB="0" anchor="ctr"/>
                </a:tc>
              </a:tr>
              <a:tr h="203906">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ATV</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368</a:t>
                      </a:r>
                    </a:p>
                  </a:txBody>
                  <a:tcPr marL="0" marR="0" marT="0" marB="0" anchor="ctr"/>
                </a:tc>
              </a:tr>
              <a:tr h="314302">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Skiing/Snowboarding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114</a:t>
                      </a:r>
                    </a:p>
                  </a:txBody>
                  <a:tcPr marL="0" marR="0" marT="0" marB="0" anchor="ctr"/>
                </a:tc>
              </a:tr>
            </a:tbl>
          </a:graphicData>
        </a:graphic>
      </p:graphicFrame>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14</a:t>
            </a:fld>
            <a:endParaRPr lang="en-CA" smtClean="0">
              <a:solidFill>
                <a:srgbClr val="660033"/>
              </a:solidFill>
            </a:endParaRPr>
          </a:p>
        </p:txBody>
      </p:sp>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Cycling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(72% compared to 35%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2" name="Object 2" descr="chart showing main purpose of activity visit versus total visits" title="chart of main prupose"/>
          <p:cNvGraphicFramePr>
            <a:graphicFrameLocks noGrp="1" noChangeAspect="1"/>
          </p:cNvGraphicFramePr>
          <p:nvPr>
            <p:extLst>
              <p:ext uri="{D42A27DB-BD31-4B8C-83A1-F6EECF244321}">
                <p14:modId xmlns:p14="http://schemas.microsoft.com/office/powerpoint/2010/main" val="1262136477"/>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78240" name="Group 32" descr="table showing index of actvity compared to total" title="Index versus total"/>
          <p:cNvGraphicFramePr>
            <a:graphicFrameLocks noGrp="1"/>
          </p:cNvGraphicFramePr>
          <p:nvPr>
            <p:ph sz="half" idx="2"/>
            <p:extLst>
              <p:ext uri="{D42A27DB-BD31-4B8C-83A1-F6EECF244321}">
                <p14:modId xmlns:p14="http://schemas.microsoft.com/office/powerpoint/2010/main" val="2201812392"/>
              </p:ext>
            </p:extLst>
          </p:nvPr>
        </p:nvGraphicFramePr>
        <p:xfrm>
          <a:off x="6553200" y="1828800"/>
          <a:ext cx="2362200" cy="2244929"/>
        </p:xfrm>
        <a:graphic>
          <a:graphicData uri="http://schemas.openxmlformats.org/drawingml/2006/table">
            <a:tbl>
              <a:tblPr firstRow="1"/>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203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a:effectLst/>
                          <a:latin typeface="Arial"/>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dirty="0" err="1" smtClean="0">
                          <a:ln>
                            <a:noFill/>
                          </a:ln>
                          <a:solidFill>
                            <a:schemeClr val="tx1"/>
                          </a:solidFill>
                          <a:effectLst/>
                          <a:latin typeface="Arial" charset="0"/>
                        </a:rPr>
                        <a:t>Other</a:t>
                      </a:r>
                      <a:endParaRPr kumimoji="0" lang="en-CA" sz="1200" b="0" i="0" u="none" strike="noStrike" cap="none" normalizeH="0" baseline="0" dirty="0" smtClean="0">
                        <a:ln>
                          <a:noFill/>
                        </a:ln>
                        <a:solidFill>
                          <a:schemeClr val="tx1"/>
                        </a:solidFill>
                        <a:effectLst/>
                        <a:latin typeface="Arial" charset="0"/>
                      </a:endParaRP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a:txBody>
                    <a:bodyPr/>
                    <a:lstStyle/>
                    <a:p>
                      <a:pPr marL="0" marR="0" lvl="0" indent="0" algn="ctr" defTabSz="914400" rtl="0" eaLnBrk="1" fontAlgn="ctr" latinLnBrk="0" hangingPunct="1">
                        <a:lnSpc>
                          <a:spcPct val="100000"/>
                        </a:lnSpc>
                        <a:spcBef>
                          <a:spcPct val="50000"/>
                        </a:spcBef>
                        <a:spcAft>
                          <a:spcPct val="0"/>
                        </a:spcAft>
                        <a:buClrTx/>
                        <a:buSzTx/>
                        <a:buFontTx/>
                        <a:buNone/>
                        <a:tabLst/>
                      </a:pPr>
                      <a:r>
                        <a:rPr lang="en-CA" sz="1200" b="0" i="0" u="none" strike="noStrike" kern="1200" dirty="0" smtClean="0">
                          <a:solidFill>
                            <a:srgbClr val="000000"/>
                          </a:solidFill>
                          <a:effectLst/>
                          <a:latin typeface="Arial"/>
                          <a:ea typeface="+mn-ea"/>
                          <a:cs typeface="+mn-cs"/>
                        </a:rPr>
                        <a:t>VFR: Visiting Friends and / or Relatives</a:t>
                      </a:r>
                    </a:p>
                  </a:txBody>
                  <a:tcPr marT="45734" marB="45734"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marL="0" algn="ctr" defTabSz="914400" rtl="0" eaLnBrk="1" fontAlgn="ctr" latinLnBrk="0" hangingPunct="1"/>
                      <a:endParaRPr lang="en-CA" sz="1200" b="0" i="0" u="none" strike="noStrike" kern="1200" dirty="0">
                        <a:solidFill>
                          <a:srgbClr val="000000"/>
                        </a:solidFill>
                        <a:effectLst/>
                        <a:latin typeface="Arial"/>
                        <a:ea typeface="+mn-ea"/>
                        <a:cs typeface="+mn-cs"/>
                      </a:endParaRPr>
                    </a:p>
                  </a:txBody>
                  <a:tcPr marT="45734" marB="45734"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15</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The majority (57%) of overnight cycling visits were spent at unpaid accommodations such as private homes and cottages, compared to 61% of total visits</a:t>
            </a:r>
          </a:p>
          <a:p>
            <a:pPr eaLnBrk="1" hangingPunct="1">
              <a:lnSpc>
                <a:spcPct val="80000"/>
              </a:lnSpc>
            </a:pPr>
            <a:r>
              <a:rPr lang="en-CA" sz="1600" dirty="0" smtClean="0"/>
              <a:t>19% </a:t>
            </a:r>
            <a:r>
              <a:rPr lang="en-CA" sz="1600" dirty="0"/>
              <a:t>of overnight cycling </a:t>
            </a:r>
            <a:r>
              <a:rPr lang="en-CA" sz="1600" dirty="0" smtClean="0"/>
              <a:t>visits were spent in camping/RV facilities versus 5%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2" name="Object 2" descr="chart showing accommodation type of activity visit versus total visits" title="chart accommodation type"/>
          <p:cNvGraphicFramePr>
            <a:graphicFrameLocks noGrp="1" noChangeAspect="1"/>
          </p:cNvGraphicFramePr>
          <p:nvPr>
            <p:extLst>
              <p:ext uri="{D42A27DB-BD31-4B8C-83A1-F6EECF244321}">
                <p14:modId xmlns:p14="http://schemas.microsoft.com/office/powerpoint/2010/main" val="712240222"/>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79236" name="Group 4" descr="table showing index of actvity compared to total" title="Index versus total"/>
          <p:cNvGraphicFramePr>
            <a:graphicFrameLocks noGrp="1"/>
          </p:cNvGraphicFramePr>
          <p:nvPr>
            <p:ph sz="half" idx="1"/>
            <p:extLst>
              <p:ext uri="{D42A27DB-BD31-4B8C-83A1-F6EECF244321}">
                <p14:modId xmlns:p14="http://schemas.microsoft.com/office/powerpoint/2010/main" val="2151432842"/>
              </p:ext>
            </p:extLst>
          </p:nvPr>
        </p:nvGraphicFramePr>
        <p:xfrm>
          <a:off x="6324600" y="2028825"/>
          <a:ext cx="2209800" cy="1309692"/>
        </p:xfrm>
        <a:graphic>
          <a:graphicData uri="http://schemas.openxmlformats.org/drawingml/2006/table">
            <a:tbl>
              <a:tblPr firstRow="1"/>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16</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Cycling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largest proportion of trips occur in the summer </a:t>
            </a:r>
            <a:r>
              <a:rPr lang="en-CA" dirty="0" smtClean="0">
                <a:solidFill>
                  <a:srgbClr val="000000"/>
                </a:solidFill>
              </a:rPr>
              <a:t>months with 56% of cycling trips taking place in Jul-Sep versus 31% of total trips</a:t>
            </a:r>
            <a:endParaRPr lang="en-CA" dirty="0">
              <a:solidFill>
                <a:srgbClr val="000000"/>
              </a:solidFill>
            </a:endParaRP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descr="chart showing activity visit time of year versus total visits" title="chart time of year"/>
          <p:cNvGraphicFramePr>
            <a:graphicFrameLocks noGrp="1" noChangeAspect="1"/>
          </p:cNvGraphicFramePr>
          <p:nvPr>
            <p:ph idx="1"/>
            <p:extLst>
              <p:ext uri="{D42A27DB-BD31-4B8C-83A1-F6EECF244321}">
                <p14:modId xmlns:p14="http://schemas.microsoft.com/office/powerpoint/2010/main" val="2166403787"/>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descr="table showing index of actvity compared to total" title="Index versus total"/>
          <p:cNvGraphicFramePr>
            <a:graphicFrameLocks/>
          </p:cNvGraphicFramePr>
          <p:nvPr>
            <p:extLst>
              <p:ext uri="{D42A27DB-BD31-4B8C-83A1-F6EECF244321}">
                <p14:modId xmlns:p14="http://schemas.microsoft.com/office/powerpoint/2010/main" val="2414319285"/>
              </p:ext>
            </p:extLst>
          </p:nvPr>
        </p:nvGraphicFramePr>
        <p:xfrm>
          <a:off x="6807200" y="2209800"/>
          <a:ext cx="1981200" cy="1722437"/>
        </p:xfrm>
        <a:graphic>
          <a:graphicData uri="http://schemas.openxmlformats.org/drawingml/2006/table">
            <a:tbl>
              <a:tblPr firstRow="1"/>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smtClean="0">
                          <a:solidFill>
                            <a:srgbClr val="000000"/>
                          </a:solidFill>
                          <a:effectLst/>
                          <a:latin typeface="Arial"/>
                        </a:rPr>
                        <a:t>15</a:t>
                      </a:r>
                      <a:endParaRPr lang="en-US" sz="12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Cycling Visits by Gender</a:t>
            </a:r>
          </a:p>
        </p:txBody>
      </p:sp>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Males made the majority (57%) of cycling visits.  For comparison, 54% of total visits in Ontario were among male visitors</a:t>
            </a:r>
          </a:p>
          <a:p>
            <a:pPr eaLnBrk="1" hangingPunct="1">
              <a:lnSpc>
                <a:spcPct val="80000"/>
              </a:lnSpc>
              <a:spcBef>
                <a:spcPct val="50000"/>
              </a:spcBef>
              <a:buFontTx/>
              <a:buNone/>
            </a:pPr>
            <a:endParaRPr lang="en-CA" sz="1600" i="1" dirty="0" smtClean="0"/>
          </a:p>
        </p:txBody>
      </p:sp>
      <p:graphicFrame>
        <p:nvGraphicFramePr>
          <p:cNvPr id="2" name="Object 3" descr="chart showing activity viasits by gender versus total visits" title="chart gender"/>
          <p:cNvGraphicFramePr>
            <a:graphicFrameLocks noGrp="1" noChangeAspect="1"/>
          </p:cNvGraphicFramePr>
          <p:nvPr>
            <p:extLst>
              <p:ext uri="{D42A27DB-BD31-4B8C-83A1-F6EECF244321}">
                <p14:modId xmlns:p14="http://schemas.microsoft.com/office/powerpoint/2010/main" val="1330376151"/>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74119" name="Group 7" descr="table showing index of actvity compared to total" title="Index versus total"/>
          <p:cNvGraphicFramePr>
            <a:graphicFrameLocks noGrp="1"/>
          </p:cNvGraphicFramePr>
          <p:nvPr>
            <p:ph sz="half" idx="1"/>
            <p:extLst>
              <p:ext uri="{D42A27DB-BD31-4B8C-83A1-F6EECF244321}">
                <p14:modId xmlns:p14="http://schemas.microsoft.com/office/powerpoint/2010/main" val="3293110642"/>
              </p:ext>
            </p:extLst>
          </p:nvPr>
        </p:nvGraphicFramePr>
        <p:xfrm>
          <a:off x="6569075" y="2063750"/>
          <a:ext cx="2209800" cy="1298575"/>
        </p:xfrm>
        <a:graphic>
          <a:graphicData uri="http://schemas.openxmlformats.org/drawingml/2006/table">
            <a:tbl>
              <a:tblPr firstRow="1"/>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smtClean="0">
                          <a:solidFill>
                            <a:srgbClr val="000000"/>
                          </a:solidFill>
                          <a:effectLst/>
                          <a:latin typeface="Arial"/>
                        </a:rPr>
                        <a:t>107</a:t>
                      </a:r>
                      <a:endParaRPr lang="en-US" sz="12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smtClean="0">
                          <a:solidFill>
                            <a:srgbClr val="000000"/>
                          </a:solidFill>
                          <a:effectLst/>
                          <a:latin typeface="Arial"/>
                        </a:rPr>
                        <a:t>92</a:t>
                      </a:r>
                      <a:endParaRPr lang="en-US" sz="12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18</a:t>
            </a:fld>
            <a:endParaRPr lang="en-CA" smtClean="0">
              <a:solidFill>
                <a:srgbClr val="660033"/>
              </a:solidFill>
            </a:endParaRPr>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Cycling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37% of cycling visits were among groups of 3 or more people compared to 24% of total visits  </a:t>
            </a:r>
          </a:p>
          <a:p>
            <a:pPr marL="342900" indent="-342900" algn="l" eaLnBrk="0" hangingPunct="0">
              <a:lnSpc>
                <a:spcPct val="80000"/>
              </a:lnSpc>
              <a:spcBef>
                <a:spcPct val="20000"/>
              </a:spcBef>
              <a:buFontTx/>
              <a:buChar char="•"/>
            </a:pPr>
            <a:r>
              <a:rPr lang="en-CA" dirty="0" smtClean="0"/>
              <a:t>20% of cycling visits included children versus 12% of total visits</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descr="chart showing activity visits by party size versus total visits" title="chart party size"/>
          <p:cNvGraphicFramePr>
            <a:graphicFrameLocks noGrp="1" noChangeAspect="1"/>
          </p:cNvGraphicFramePr>
          <p:nvPr>
            <p:ph idx="1"/>
            <p:extLst>
              <p:ext uri="{D42A27DB-BD31-4B8C-83A1-F6EECF244321}">
                <p14:modId xmlns:p14="http://schemas.microsoft.com/office/powerpoint/2010/main" val="3408053577"/>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2.9                                                         2.3</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20%                                                       12%</a:t>
            </a:r>
          </a:p>
        </p:txBody>
      </p:sp>
      <p:graphicFrame>
        <p:nvGraphicFramePr>
          <p:cNvPr id="7" name="Group 4" descr="table showing index of actvity compared to total" title="Index versus total"/>
          <p:cNvGraphicFramePr>
            <a:graphicFrameLocks/>
          </p:cNvGraphicFramePr>
          <p:nvPr>
            <p:extLst>
              <p:ext uri="{D42A27DB-BD31-4B8C-83A1-F6EECF244321}">
                <p14:modId xmlns:p14="http://schemas.microsoft.com/office/powerpoint/2010/main" val="1758154277"/>
              </p:ext>
            </p:extLst>
          </p:nvPr>
        </p:nvGraphicFramePr>
        <p:xfrm>
          <a:off x="6807199" y="2209800"/>
          <a:ext cx="2157413" cy="2027293"/>
        </p:xfrm>
        <a:graphic>
          <a:graphicData uri="http://schemas.openxmlformats.org/drawingml/2006/table">
            <a:tbl>
              <a:tblPr firstRow="1"/>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effectLst/>
                          <a:latin typeface="Arial"/>
                        </a:rPr>
                        <a:t>86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effectLst/>
                          <a:latin typeface="Arial"/>
                        </a:rPr>
                        <a:t>79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effectLst/>
                          <a:latin typeface="Arial"/>
                        </a:rPr>
                        <a:t>156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smtClean="0">
                          <a:solidFill>
                            <a:srgbClr val="000000"/>
                          </a:solidFill>
                          <a:effectLst/>
                          <a:latin typeface="Arial"/>
                        </a:rPr>
                        <a:t>125</a:t>
                      </a:r>
                      <a:endParaRPr lang="en-US" sz="12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smtClean="0">
                          <a:solidFill>
                            <a:schemeClr val="tx1"/>
                          </a:solidFill>
                          <a:effectLst/>
                          <a:latin typeface="Arial"/>
                        </a:rPr>
                        <a:t>162</a:t>
                      </a:r>
                      <a:endParaRPr lang="en-US" sz="1200" b="0" i="0" u="none" strike="noStrike" dirty="0">
                        <a:solidFill>
                          <a:schemeClr val="tx1"/>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19</a:t>
            </a:fld>
            <a:endParaRPr lang="en-CA" sz="1000">
              <a:solidFill>
                <a:srgbClr val="660033"/>
              </a:solidFill>
            </a:endParaRP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382000" cy="5334000"/>
          </a:xfrm>
          <a:noFill/>
        </p:spPr>
        <p:txBody>
          <a:bodyPr/>
          <a:lstStyle/>
          <a:p>
            <a:pPr algn="l" eaLnBrk="1" hangingPunct="1"/>
            <a:r>
              <a:rPr lang="en-CA" sz="2400" dirty="0"/>
              <a:t>This </a:t>
            </a:r>
            <a:r>
              <a:rPr lang="en-CA" sz="2400" dirty="0" smtClean="0"/>
              <a:t>report </a:t>
            </a:r>
            <a:r>
              <a:rPr lang="en-CA" sz="2400" dirty="0"/>
              <a:t>summarizes key characteristics of visitors and visitor spending of trips in Ontario which included the activity of cycling.  </a:t>
            </a:r>
            <a:r>
              <a:rPr lang="en-CA" sz="2400" dirty="0" smtClean="0"/>
              <a:t/>
            </a:r>
            <a:br>
              <a:rPr lang="en-CA" sz="2400" dirty="0" smtClean="0"/>
            </a:br>
            <a:r>
              <a:rPr lang="en-CA" sz="2400" dirty="0"/>
              <a:t/>
            </a:r>
            <a:br>
              <a:rPr lang="en-CA" sz="24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cycling and total trip statistics.  Since total trips equals 100, an index of 105 indicates cycling is 5% higher than total, similarly an index of 90 signifies cycling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cycling trips underdeveloped versus total trips</a:t>
            </a:r>
            <a:br>
              <a:rPr lang="en-CA" sz="1400" dirty="0" smtClean="0"/>
            </a:br>
            <a:r>
              <a:rPr lang="en-CA" sz="1400" dirty="0" smtClean="0"/>
              <a:t>80-120		cycling trips similar to total trips</a:t>
            </a:r>
            <a:br>
              <a:rPr lang="en-CA" sz="1400" dirty="0" smtClean="0"/>
            </a:br>
            <a:r>
              <a:rPr lang="en-CA" sz="1400" dirty="0" smtClean="0"/>
              <a:t>greater than 120	cycling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Cycling Visitor’s Income</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51% of Canadian cycling visitors in Ontario had a household income greater than $100,000 compared to 36% of total visitors</a:t>
            </a:r>
          </a:p>
          <a:p>
            <a:pPr eaLnBrk="1" hangingPunct="1">
              <a:lnSpc>
                <a:spcPct val="80000"/>
              </a:lnSpc>
            </a:pPr>
            <a:endParaRPr lang="en-CA" sz="1000" dirty="0" smtClean="0"/>
          </a:p>
        </p:txBody>
      </p:sp>
      <p:graphicFrame>
        <p:nvGraphicFramePr>
          <p:cNvPr id="2" name="Object 4" descr="chart actvity visits by income" title="chart actvity visits by income"/>
          <p:cNvGraphicFramePr>
            <a:graphicFrameLocks noGrp="1" noChangeAspect="1"/>
          </p:cNvGraphicFramePr>
          <p:nvPr>
            <p:extLst>
              <p:ext uri="{D42A27DB-BD31-4B8C-83A1-F6EECF244321}">
                <p14:modId xmlns:p14="http://schemas.microsoft.com/office/powerpoint/2010/main" val="1829373892"/>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Object 4" descr="chart total visits by income" title="chart total visits by income"/>
          <p:cNvGraphicFramePr>
            <a:graphicFrameLocks noGrp="1" noChangeAspect="1"/>
          </p:cNvGraphicFramePr>
          <p:nvPr>
            <p:extLst>
              <p:ext uri="{D42A27DB-BD31-4B8C-83A1-F6EECF244321}">
                <p14:modId xmlns:p14="http://schemas.microsoft.com/office/powerpoint/2010/main" val="29560111"/>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oup 4" descr="table showing index of actvity compared to total" title="Index versus total"/>
          <p:cNvGraphicFramePr>
            <a:graphicFrameLocks/>
          </p:cNvGraphicFramePr>
          <p:nvPr>
            <p:extLst>
              <p:ext uri="{D42A27DB-BD31-4B8C-83A1-F6EECF244321}">
                <p14:modId xmlns:p14="http://schemas.microsoft.com/office/powerpoint/2010/main" val="3947124124"/>
              </p:ext>
            </p:extLst>
          </p:nvPr>
        </p:nvGraphicFramePr>
        <p:xfrm>
          <a:off x="7086601" y="2057400"/>
          <a:ext cx="1874700" cy="1646138"/>
        </p:xfrm>
        <a:graphic>
          <a:graphicData uri="http://schemas.openxmlformats.org/drawingml/2006/table">
            <a:tbl>
              <a:tblPr firstRow="1"/>
              <a:tblGrid>
                <a:gridCol w="10736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95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a:t>
            </a:r>
            <a:r>
              <a:rPr lang="en-CA" sz="1000" i="1" dirty="0"/>
              <a:t>Ontario Ministry of </a:t>
            </a:r>
            <a:r>
              <a:rPr lang="en-CA" sz="1000" i="1" dirty="0" smtClean="0"/>
              <a:t>Tourism, </a:t>
            </a:r>
            <a:r>
              <a:rPr lang="en-CA" sz="1000" i="1" dirty="0"/>
              <a:t>Culture and Sport </a:t>
            </a:r>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20</a:t>
            </a:fld>
            <a:endParaRPr lang="en-CA" smtClean="0">
              <a:solidFill>
                <a:srgbClr val="660033"/>
              </a:solidFill>
            </a:endParaRPr>
          </a:p>
        </p:txBody>
      </p:sp>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Cycling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37% </a:t>
            </a:r>
            <a:r>
              <a:rPr lang="en-CA" sz="1600" dirty="0"/>
              <a:t>of Canadian cycling visitors in Ontario </a:t>
            </a:r>
            <a:r>
              <a:rPr lang="en-CA" sz="1600" dirty="0" smtClean="0"/>
              <a:t>had a university degree compared with 32% of total visits</a:t>
            </a:r>
            <a:endParaRPr lang="en-CA" sz="1600" dirty="0"/>
          </a:p>
          <a:p>
            <a:pPr eaLnBrk="1" hangingPunct="1">
              <a:lnSpc>
                <a:spcPct val="80000"/>
              </a:lnSpc>
            </a:pPr>
            <a:endParaRPr lang="en-CA" sz="1000" dirty="0" smtClean="0"/>
          </a:p>
        </p:txBody>
      </p:sp>
      <p:graphicFrame>
        <p:nvGraphicFramePr>
          <p:cNvPr id="13" name="Object 6" descr="chart activity visits by education" title="chart activity visits by education"/>
          <p:cNvGraphicFramePr>
            <a:graphicFrameLocks noGrp="1" noChangeAspect="1"/>
          </p:cNvGraphicFramePr>
          <p:nvPr>
            <p:extLst>
              <p:ext uri="{D42A27DB-BD31-4B8C-83A1-F6EECF244321}">
                <p14:modId xmlns:p14="http://schemas.microsoft.com/office/powerpoint/2010/main" val="2343672600"/>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Object 6" descr="chart total visits by education" title="chart total visits by education"/>
          <p:cNvGraphicFramePr>
            <a:graphicFrameLocks noGrp="1" noChangeAspect="1"/>
          </p:cNvGraphicFramePr>
          <p:nvPr>
            <p:extLst>
              <p:ext uri="{D42A27DB-BD31-4B8C-83A1-F6EECF244321}">
                <p14:modId xmlns:p14="http://schemas.microsoft.com/office/powerpoint/2010/main" val="962043764"/>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oup 4" descr="table showing index of actvity compared to total" title="Index versus total"/>
          <p:cNvGraphicFramePr>
            <a:graphicFrameLocks/>
          </p:cNvGraphicFramePr>
          <p:nvPr>
            <p:extLst>
              <p:ext uri="{D42A27DB-BD31-4B8C-83A1-F6EECF244321}">
                <p14:modId xmlns:p14="http://schemas.microsoft.com/office/powerpoint/2010/main" val="3316134142"/>
              </p:ext>
            </p:extLst>
          </p:nvPr>
        </p:nvGraphicFramePr>
        <p:xfrm>
          <a:off x="7086600" y="2362200"/>
          <a:ext cx="1752600" cy="1676568"/>
        </p:xfrm>
        <a:graphic>
          <a:graphicData uri="http://schemas.openxmlformats.org/drawingml/2006/table">
            <a:tbl>
              <a:tblPr firstRow="1"/>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80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115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21</a:t>
            </a:fld>
            <a:endParaRPr lang="en-CA" smtClean="0">
              <a:solidFill>
                <a:srgbClr val="660033"/>
              </a:solidFill>
            </a:endParaRPr>
          </a:p>
        </p:txBody>
      </p:sp>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1.7 </a:t>
            </a:r>
            <a:r>
              <a:rPr lang="en-CA" sz="2000" dirty="0"/>
              <a:t>million </a:t>
            </a:r>
            <a:r>
              <a:rPr lang="en-CA" sz="2000" dirty="0" smtClean="0"/>
              <a:t>cycling visits, </a:t>
            </a:r>
            <a:r>
              <a:rPr lang="en-CA" sz="2000" dirty="0"/>
              <a:t>accounting for </a:t>
            </a:r>
            <a:r>
              <a:rPr lang="en-CA" sz="2000" dirty="0" smtClean="0"/>
              <a:t>1.2% </a:t>
            </a:r>
            <a:r>
              <a:rPr lang="en-CA" sz="2000" dirty="0"/>
              <a:t>of total visits </a:t>
            </a:r>
            <a:r>
              <a:rPr lang="en-CA" sz="2000" dirty="0" smtClean="0"/>
              <a:t>in </a:t>
            </a:r>
            <a:r>
              <a:rPr lang="en-CA" sz="2000" dirty="0"/>
              <a:t>Ontario. </a:t>
            </a:r>
            <a:r>
              <a:rPr lang="en-CA" sz="2000" dirty="0" smtClean="0"/>
              <a:t>Cycling visitors spent $497 </a:t>
            </a:r>
            <a:r>
              <a:rPr lang="en-CA" sz="2000" dirty="0"/>
              <a:t>m</a:t>
            </a:r>
            <a:r>
              <a:rPr lang="en-CA" sz="2000" dirty="0" smtClean="0"/>
              <a:t>illion</a:t>
            </a:r>
            <a:r>
              <a:rPr lang="en-CA" sz="2000" dirty="0"/>
              <a:t>, or </a:t>
            </a:r>
            <a:r>
              <a:rPr lang="en-CA" sz="2000" dirty="0" smtClean="0"/>
              <a:t>2.0% </a:t>
            </a:r>
            <a:r>
              <a:rPr lang="en-CA" sz="2000" dirty="0"/>
              <a:t>of total visitor spending in Ontario. </a:t>
            </a:r>
            <a:endParaRPr lang="en-CA" sz="2000" dirty="0" smtClean="0"/>
          </a:p>
          <a:p>
            <a:pPr eaLnBrk="1" hangingPunct="1">
              <a:lnSpc>
                <a:spcPct val="80000"/>
              </a:lnSpc>
              <a:spcAft>
                <a:spcPct val="50000"/>
              </a:spcAft>
            </a:pPr>
            <a:r>
              <a:rPr lang="en-CA" sz="2000" dirty="0"/>
              <a:t>Ontario residents accounted for </a:t>
            </a:r>
            <a:r>
              <a:rPr lang="en-CA" sz="2000" dirty="0" smtClean="0"/>
              <a:t>86% </a:t>
            </a:r>
            <a:r>
              <a:rPr lang="en-CA" sz="2000" dirty="0"/>
              <a:t>of visits and </a:t>
            </a:r>
            <a:r>
              <a:rPr lang="en-CA" sz="2000" dirty="0" smtClean="0"/>
              <a:t>61% </a:t>
            </a:r>
            <a:r>
              <a:rPr lang="en-CA" sz="2000" dirty="0"/>
              <a:t>of spending, residents of Other Canada accounted for </a:t>
            </a:r>
            <a:r>
              <a:rPr lang="en-CA" sz="2000" dirty="0" smtClean="0"/>
              <a:t>7% </a:t>
            </a:r>
            <a:r>
              <a:rPr lang="en-CA" sz="2000" dirty="0"/>
              <a:t>of visits and </a:t>
            </a:r>
            <a:r>
              <a:rPr lang="en-CA" sz="2000" dirty="0" smtClean="0"/>
              <a:t>11% </a:t>
            </a:r>
            <a:r>
              <a:rPr lang="en-CA" sz="2000" dirty="0"/>
              <a:t>of spending, U.S. visitors represented </a:t>
            </a:r>
            <a:r>
              <a:rPr lang="en-CA" sz="2000" dirty="0" smtClean="0"/>
              <a:t>2% </a:t>
            </a:r>
            <a:r>
              <a:rPr lang="en-CA" sz="2000" dirty="0"/>
              <a:t>of visits and </a:t>
            </a:r>
            <a:r>
              <a:rPr lang="en-CA" sz="2000" dirty="0" smtClean="0"/>
              <a:t>3% </a:t>
            </a:r>
            <a:r>
              <a:rPr lang="en-CA" sz="2000" dirty="0"/>
              <a:t>of expenditures, and overseas visitors accounted </a:t>
            </a:r>
            <a:r>
              <a:rPr lang="en-CA" sz="2000" dirty="0" smtClean="0"/>
              <a:t>for 5% </a:t>
            </a:r>
            <a:r>
              <a:rPr lang="en-CA" sz="2000" dirty="0"/>
              <a:t>of visits and </a:t>
            </a:r>
            <a:r>
              <a:rPr lang="en-CA" sz="2000" dirty="0" smtClean="0"/>
              <a:t>24% </a:t>
            </a:r>
            <a:r>
              <a:rPr lang="en-CA" sz="2000" dirty="0"/>
              <a:t>of </a:t>
            </a:r>
            <a:r>
              <a:rPr lang="en-CA" sz="2000" dirty="0" smtClean="0"/>
              <a:t>spending.</a:t>
            </a:r>
            <a:endParaRPr lang="en-CA" sz="2000" dirty="0"/>
          </a:p>
          <a:p>
            <a:pPr eaLnBrk="1" hangingPunct="1">
              <a:lnSpc>
                <a:spcPct val="80000"/>
              </a:lnSpc>
              <a:spcAft>
                <a:spcPct val="50000"/>
              </a:spcAft>
            </a:pPr>
            <a:r>
              <a:rPr lang="en-CA" sz="2000" dirty="0"/>
              <a:t>22% Cycling visitors from Ontario are from Region 5 compared to 22% of total visits, 15% from Region 3 (11% total visits), and 13% from Region 6 (14% total visits</a:t>
            </a:r>
            <a:r>
              <a:rPr lang="en-CA" sz="2000" dirty="0" smtClean="0"/>
              <a:t>).</a:t>
            </a:r>
            <a:endParaRPr lang="en-CA" sz="2000" dirty="0"/>
          </a:p>
          <a:p>
            <a:pPr eaLnBrk="1" hangingPunct="1">
              <a:lnSpc>
                <a:spcPct val="80000"/>
              </a:lnSpc>
              <a:spcAft>
                <a:spcPct val="50000"/>
              </a:spcAft>
            </a:pPr>
            <a:r>
              <a:rPr lang="en-CA" sz="2000" dirty="0"/>
              <a:t>20% of cycling visits took place in Region 7 compared to 9% of total visits, 12% in Region 5 (20% total), and 12% in Region 1 (11% total</a:t>
            </a:r>
            <a:r>
              <a:rPr lang="en-CA" sz="2000" dirty="0" smtClean="0"/>
              <a:t>).</a:t>
            </a: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Summary </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(89%) of cycling visits were overnight visits.  For comparison, 36% of total visits in Ontario were overnight </a:t>
            </a:r>
            <a:r>
              <a:rPr lang="en-CA" sz="2000" dirty="0" smtClean="0"/>
              <a:t>visits. The </a:t>
            </a:r>
            <a:r>
              <a:rPr lang="en-CA" sz="2000" dirty="0"/>
              <a:t>average number of nights spent on cycling visits was 3.7, above Ontario’s average of 3.2 </a:t>
            </a:r>
            <a:r>
              <a:rPr lang="en-CA" sz="2000" dirty="0" smtClean="0"/>
              <a:t>nights.</a:t>
            </a:r>
            <a:endParaRPr lang="en-CA" sz="2000" dirty="0"/>
          </a:p>
          <a:p>
            <a:pPr eaLnBrk="1" hangingPunct="1">
              <a:lnSpc>
                <a:spcPct val="80000"/>
              </a:lnSpc>
              <a:spcAft>
                <a:spcPct val="50000"/>
              </a:spcAft>
            </a:pPr>
            <a:r>
              <a:rPr lang="en-CA" sz="2000" dirty="0"/>
              <a:t>Cycling visitors spent an average of $299/trip ($179/trip for total </a:t>
            </a:r>
            <a:r>
              <a:rPr lang="en-CA" sz="2000" dirty="0" smtClean="0"/>
              <a:t>trips). On </a:t>
            </a:r>
            <a:r>
              <a:rPr lang="en-CA" sz="2000" dirty="0"/>
              <a:t>average, overnight visitors spent </a:t>
            </a:r>
            <a:r>
              <a:rPr lang="en-CA" sz="2000" dirty="0" smtClean="0"/>
              <a:t>five </a:t>
            </a:r>
            <a:r>
              <a:rPr lang="en-CA" sz="2000" dirty="0"/>
              <a:t>times as much per trip as same-day </a:t>
            </a:r>
            <a:r>
              <a:rPr lang="en-CA" sz="2000" dirty="0" smtClean="0"/>
              <a:t>visitors.</a:t>
            </a:r>
          </a:p>
          <a:p>
            <a:pPr eaLnBrk="1" hangingPunct="1">
              <a:lnSpc>
                <a:spcPct val="80000"/>
              </a:lnSpc>
              <a:spcAft>
                <a:spcPct val="50000"/>
              </a:spcAft>
            </a:pPr>
            <a:r>
              <a:rPr lang="en-CA" sz="2000" dirty="0"/>
              <a:t>The largest proportions of expenditures were spent on Transportation (28% cycling, 36% total) and Food &amp; Beverage (28% cycling, 27% </a:t>
            </a:r>
            <a:r>
              <a:rPr lang="en-CA" sz="2000" dirty="0" smtClean="0"/>
              <a:t>total). Cycling </a:t>
            </a:r>
            <a:r>
              <a:rPr lang="en-CA" sz="2000" dirty="0"/>
              <a:t>visitors spent a larger proportion on accommodations, 23%, than total visitors, 17</a:t>
            </a:r>
            <a:r>
              <a:rPr lang="en-CA" sz="2000" dirty="0" smtClean="0"/>
              <a:t>%.</a:t>
            </a:r>
            <a:endParaRPr lang="en-CA" sz="2000" dirty="0"/>
          </a:p>
          <a:p>
            <a:pPr eaLnBrk="1" hangingPunct="1">
              <a:lnSpc>
                <a:spcPct val="80000"/>
              </a:lnSpc>
              <a:spcAft>
                <a:spcPct val="50000"/>
              </a:spcAft>
            </a:pPr>
            <a:r>
              <a:rPr lang="en-CA" sz="2000" dirty="0"/>
              <a:t>Cycling visitors participate in a variety of outdoor activities with 50% visiting a beach, 47% hiking, and 30% </a:t>
            </a:r>
            <a:r>
              <a:rPr lang="en-CA" sz="2000" dirty="0" smtClean="0"/>
              <a:t>canoeing.</a:t>
            </a:r>
            <a:endParaRPr lang="en-CA" sz="2000" dirty="0"/>
          </a:p>
          <a:p>
            <a:pPr eaLnBrk="1" hangingPunct="1">
              <a:lnSpc>
                <a:spcPct val="80000"/>
              </a:lnSpc>
              <a:spcAft>
                <a:spcPct val="50000"/>
              </a:spcAft>
            </a:pPr>
            <a:r>
              <a:rPr lang="en-CA" sz="2000" dirty="0" smtClean="0"/>
              <a:t>Most </a:t>
            </a:r>
            <a:r>
              <a:rPr lang="en-CA" sz="2000" dirty="0"/>
              <a:t>trips were pleasure trips (72% compared to </a:t>
            </a:r>
            <a:r>
              <a:rPr lang="en-CA" sz="2000" dirty="0" smtClean="0"/>
              <a:t>35% </a:t>
            </a:r>
            <a:r>
              <a:rPr lang="en-CA" sz="2000" dirty="0"/>
              <a:t>of total trips</a:t>
            </a:r>
            <a:r>
              <a:rPr lang="en-CA" sz="2000" dirty="0" smtClean="0"/>
              <a:t>).</a:t>
            </a:r>
            <a:endParaRPr lang="en-CA" sz="2000" dirty="0"/>
          </a:p>
          <a:p>
            <a:pPr eaLnBrk="1" hangingPunct="1">
              <a:lnSpc>
                <a:spcPct val="80000"/>
              </a:lnSpc>
              <a:spcAft>
                <a:spcPct val="50000"/>
              </a:spcAft>
            </a:pPr>
            <a:endParaRPr lang="en-CA" sz="2000" dirty="0"/>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23</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Summary </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smtClean="0"/>
              <a:t>The </a:t>
            </a:r>
            <a:r>
              <a:rPr lang="en-CA" sz="2000" dirty="0"/>
              <a:t>majority (</a:t>
            </a:r>
            <a:r>
              <a:rPr lang="en-CA" sz="2000" dirty="0" smtClean="0"/>
              <a:t>57%) </a:t>
            </a:r>
            <a:r>
              <a:rPr lang="en-CA" sz="2000" dirty="0"/>
              <a:t>of overnight cycling visits were spent at unpaid accommodations such as private homes and cottages, compared to </a:t>
            </a:r>
            <a:r>
              <a:rPr lang="en-CA" sz="2000" dirty="0" smtClean="0"/>
              <a:t>61% </a:t>
            </a:r>
            <a:r>
              <a:rPr lang="en-CA" sz="2000" dirty="0"/>
              <a:t>of total </a:t>
            </a:r>
            <a:r>
              <a:rPr lang="en-CA" sz="2000" dirty="0" smtClean="0"/>
              <a:t>visits. 19% </a:t>
            </a:r>
            <a:r>
              <a:rPr lang="en-CA" sz="2000" dirty="0"/>
              <a:t>of overnight cycling visits were spent in camping/RV facilities versus 5% of total </a:t>
            </a:r>
            <a:r>
              <a:rPr lang="en-CA" sz="2000" dirty="0" smtClean="0"/>
              <a:t>visits.</a:t>
            </a:r>
          </a:p>
          <a:p>
            <a:pPr eaLnBrk="1" hangingPunct="1">
              <a:lnSpc>
                <a:spcPct val="90000"/>
              </a:lnSpc>
              <a:spcAft>
                <a:spcPct val="50000"/>
              </a:spcAft>
            </a:pPr>
            <a:r>
              <a:rPr lang="en-CA" sz="2000" dirty="0"/>
              <a:t>The largest proportion of trips occur in the summer months with 56% of cycling trips taking place in Jul-Sep versus </a:t>
            </a:r>
            <a:r>
              <a:rPr lang="en-CA" sz="2000" dirty="0" smtClean="0"/>
              <a:t>31% </a:t>
            </a:r>
            <a:r>
              <a:rPr lang="en-CA" sz="2000" dirty="0"/>
              <a:t>of total </a:t>
            </a:r>
            <a:r>
              <a:rPr lang="en-CA" sz="2000" dirty="0" smtClean="0"/>
              <a:t>trips.</a:t>
            </a:r>
          </a:p>
          <a:p>
            <a:pPr eaLnBrk="1" hangingPunct="1">
              <a:lnSpc>
                <a:spcPct val="90000"/>
              </a:lnSpc>
              <a:spcAft>
                <a:spcPct val="50000"/>
              </a:spcAft>
            </a:pPr>
            <a:r>
              <a:rPr lang="en-CA" sz="2000" dirty="0" smtClean="0"/>
              <a:t>37% </a:t>
            </a:r>
            <a:r>
              <a:rPr lang="en-CA" sz="2000" dirty="0"/>
              <a:t>of cycling visits were among groups of 3 or more people compared to </a:t>
            </a:r>
            <a:r>
              <a:rPr lang="en-CA" sz="2000" dirty="0" smtClean="0"/>
              <a:t>24% </a:t>
            </a:r>
            <a:r>
              <a:rPr lang="en-CA" sz="2000" dirty="0"/>
              <a:t>of total </a:t>
            </a:r>
            <a:r>
              <a:rPr lang="en-CA" sz="2000" dirty="0" smtClean="0"/>
              <a:t>visits. 20% </a:t>
            </a:r>
            <a:r>
              <a:rPr lang="en-CA" sz="2000" dirty="0"/>
              <a:t>of cycling visits included children versus </a:t>
            </a:r>
            <a:r>
              <a:rPr lang="en-CA" sz="2000" dirty="0" smtClean="0"/>
              <a:t>12% </a:t>
            </a:r>
            <a:r>
              <a:rPr lang="en-CA" sz="2000" dirty="0"/>
              <a:t>of total </a:t>
            </a:r>
            <a:r>
              <a:rPr lang="en-CA" sz="2000" dirty="0" smtClean="0"/>
              <a:t>visits.</a:t>
            </a:r>
          </a:p>
          <a:p>
            <a:pPr eaLnBrk="1" hangingPunct="1">
              <a:lnSpc>
                <a:spcPct val="90000"/>
              </a:lnSpc>
              <a:spcAft>
                <a:spcPct val="50000"/>
              </a:spcAft>
            </a:pPr>
            <a:r>
              <a:rPr lang="en-CA" sz="2000" dirty="0" smtClean="0"/>
              <a:t>51% </a:t>
            </a:r>
            <a:r>
              <a:rPr lang="en-CA" sz="2000" dirty="0"/>
              <a:t>of Canadian cycling visitors in Ontario had </a:t>
            </a:r>
            <a:r>
              <a:rPr lang="en-CA" sz="2000" dirty="0" smtClean="0"/>
              <a:t>a </a:t>
            </a:r>
            <a:r>
              <a:rPr lang="en-CA" sz="2000" dirty="0"/>
              <a:t>household income greater than $100,000 compared to </a:t>
            </a:r>
            <a:r>
              <a:rPr lang="en-CA" sz="2000" dirty="0" smtClean="0"/>
              <a:t>36% </a:t>
            </a:r>
            <a:r>
              <a:rPr lang="en-CA" sz="2000" dirty="0"/>
              <a:t>of total </a:t>
            </a:r>
            <a:r>
              <a:rPr lang="en-CA" sz="2000" dirty="0" smtClean="0"/>
              <a:t>visitors.</a:t>
            </a:r>
            <a:endParaRPr lang="en-CA" sz="2000" dirty="0"/>
          </a:p>
          <a:p>
            <a:pPr eaLnBrk="1" hangingPunct="1">
              <a:lnSpc>
                <a:spcPct val="90000"/>
              </a:lnSpc>
              <a:spcAft>
                <a:spcPct val="50000"/>
              </a:spcAft>
            </a:pPr>
            <a:r>
              <a:rPr lang="en-CA" sz="2000" dirty="0" smtClean="0"/>
              <a:t>37% </a:t>
            </a:r>
            <a:r>
              <a:rPr lang="en-CA" sz="2000" dirty="0"/>
              <a:t>of Canadian cycling visitors in Ontario had a university degree compared with </a:t>
            </a:r>
            <a:r>
              <a:rPr lang="en-CA" sz="2000" dirty="0" smtClean="0"/>
              <a:t>32% </a:t>
            </a:r>
            <a:r>
              <a:rPr lang="en-CA" sz="2000" dirty="0"/>
              <a:t>of total </a:t>
            </a:r>
            <a:r>
              <a:rPr lang="en-CA" sz="2000" dirty="0" smtClean="0"/>
              <a:t>visits.</a:t>
            </a: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1.7 million cycling visits in Ontario, representing 1.2% of total visits in Ontario </a:t>
            </a:r>
          </a:p>
          <a:p>
            <a:pPr eaLnBrk="1" hangingPunct="1">
              <a:lnSpc>
                <a:spcPct val="90000"/>
              </a:lnSpc>
            </a:pPr>
            <a:r>
              <a:rPr lang="en-CA" sz="1600" dirty="0" smtClean="0"/>
              <a:t>Cycling visitors spent $497 million, accounting for 2.0%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descr="table comparing visits and spending of actvity visitis to total visits" title="Visits and Spending table"/>
          <p:cNvGraphicFramePr>
            <a:graphicFrameLocks noGrp="1"/>
          </p:cNvGraphicFramePr>
          <p:nvPr>
            <p:ph sz="half" idx="1"/>
            <p:extLst>
              <p:ext uri="{D42A27DB-BD31-4B8C-83A1-F6EECF244321}">
                <p14:modId xmlns:p14="http://schemas.microsoft.com/office/powerpoint/2010/main" val="2647933623"/>
              </p:ext>
            </p:extLst>
          </p:nvPr>
        </p:nvGraphicFramePr>
        <p:xfrm>
          <a:off x="457200" y="1627188"/>
          <a:ext cx="8229600" cy="2049464"/>
        </p:xfrm>
        <a:graphic>
          <a:graphicData uri="http://schemas.openxmlformats.org/drawingml/2006/table">
            <a:tbl>
              <a:tblPr firstRow="1"/>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smtClean="0">
                          <a:solidFill>
                            <a:srgbClr val="000000"/>
                          </a:solidFill>
                          <a:effectLst/>
                          <a:latin typeface="Arial"/>
                        </a:rPr>
                        <a:t>141.9</a:t>
                      </a:r>
                      <a:endParaRPr lang="en-US" sz="14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smtClean="0">
                          <a:solidFill>
                            <a:srgbClr val="000000"/>
                          </a:solidFill>
                          <a:effectLst/>
                          <a:latin typeface="Arial"/>
                        </a:rPr>
                        <a:t>25.4 </a:t>
                      </a:r>
                      <a:endParaRPr lang="en-US" sz="14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Cycling</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smtClean="0">
                          <a:solidFill>
                            <a:srgbClr val="000000"/>
                          </a:solidFill>
                          <a:effectLst/>
                          <a:latin typeface="Arial"/>
                        </a:rPr>
                        <a:t>0.5</a:t>
                      </a:r>
                      <a:endParaRPr lang="en-US" sz="14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Cycling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smtClean="0">
                          <a:solidFill>
                            <a:srgbClr val="000000"/>
                          </a:solidFill>
                          <a:effectLst/>
                          <a:latin typeface="Arial"/>
                        </a:rPr>
                        <a:t>2.0%</a:t>
                      </a:r>
                      <a:endParaRPr lang="en-US" sz="14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cycling (86%) and total (86%) visits </a:t>
            </a:r>
          </a:p>
          <a:p>
            <a:pPr eaLnBrk="1" hangingPunct="1">
              <a:lnSpc>
                <a:spcPct val="80000"/>
              </a:lnSpc>
              <a:spcBef>
                <a:spcPct val="50000"/>
              </a:spcBef>
            </a:pPr>
            <a:r>
              <a:rPr lang="en-CA" sz="1600" dirty="0" smtClean="0"/>
              <a:t>U.S. visitors accounted for 2% of cycling visits compared to 8% of total visits </a:t>
            </a:r>
          </a:p>
          <a:p>
            <a:pPr eaLnBrk="1" hangingPunct="1">
              <a:lnSpc>
                <a:spcPct val="80000"/>
              </a:lnSpc>
              <a:spcBef>
                <a:spcPct val="50000"/>
              </a:spcBef>
            </a:pPr>
            <a:r>
              <a:rPr lang="en-CA" sz="1600" dirty="0" smtClean="0"/>
              <a:t>Visitors from Other Canada comprised 7% of cycling visits and 5% of total visits</a:t>
            </a:r>
          </a:p>
          <a:p>
            <a:pPr eaLnBrk="1" hangingPunct="1">
              <a:lnSpc>
                <a:spcPct val="80000"/>
              </a:lnSpc>
              <a:spcBef>
                <a:spcPct val="50000"/>
              </a:spcBef>
            </a:pPr>
            <a:r>
              <a:rPr lang="en-CA" sz="1600" dirty="0" smtClean="0"/>
              <a:t>Overseas visitors accounted for 5% of cycling visits and 2% of total visits</a:t>
            </a:r>
            <a:endParaRPr lang="en-CA" sz="900" i="1" dirty="0" smtClean="0"/>
          </a:p>
          <a:p>
            <a:pPr eaLnBrk="1" hangingPunct="1">
              <a:lnSpc>
                <a:spcPct val="80000"/>
              </a:lnSpc>
            </a:pPr>
            <a:endParaRPr lang="en-CA" sz="1000" dirty="0" smtClean="0"/>
          </a:p>
        </p:txBody>
      </p:sp>
      <p:graphicFrame>
        <p:nvGraphicFramePr>
          <p:cNvPr id="2" name="Object 4" descr="chart of activity visits by origin" title="chart of activity visits by origin"/>
          <p:cNvGraphicFramePr>
            <a:graphicFrameLocks noGrp="1" noChangeAspect="1"/>
          </p:cNvGraphicFramePr>
          <p:nvPr>
            <p:extLst>
              <p:ext uri="{D42A27DB-BD31-4B8C-83A1-F6EECF244321}">
                <p14:modId xmlns:p14="http://schemas.microsoft.com/office/powerpoint/2010/main" val="958602004"/>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553622812"/>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73121" name="Group 33" descr="table showing index of actvity compared to total" title="Index versus total"/>
          <p:cNvGraphicFramePr>
            <a:graphicFrameLocks noGrp="1"/>
          </p:cNvGraphicFramePr>
          <p:nvPr>
            <p:extLst>
              <p:ext uri="{D42A27DB-BD31-4B8C-83A1-F6EECF244321}">
                <p14:modId xmlns:p14="http://schemas.microsoft.com/office/powerpoint/2010/main" val="1305796"/>
              </p:ext>
            </p:extLst>
          </p:nvPr>
        </p:nvGraphicFramePr>
        <p:xfrm>
          <a:off x="6248400" y="1828800"/>
          <a:ext cx="2441575" cy="1554175"/>
        </p:xfrm>
        <a:graphic>
          <a:graphicData uri="http://schemas.openxmlformats.org/drawingml/2006/table">
            <a:tbl>
              <a:tblPr firstRow="1"/>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101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31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143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dirty="0">
                          <a:solidFill>
                            <a:srgbClr val="000000"/>
                          </a:solidFill>
                          <a:effectLst/>
                          <a:latin typeface="Arial"/>
                        </a:rPr>
                        <a:t>266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the majority of cycling </a:t>
            </a:r>
            <a:r>
              <a:rPr lang="en-CA" sz="1600" dirty="0" smtClean="0"/>
              <a:t>(61%) </a:t>
            </a:r>
            <a:r>
              <a:rPr lang="en-CA" sz="1600" dirty="0"/>
              <a:t>and total </a:t>
            </a:r>
            <a:r>
              <a:rPr lang="en-CA" sz="1600" dirty="0" smtClean="0"/>
              <a:t>(55%) spending </a:t>
            </a:r>
            <a:endParaRPr lang="en-CA" sz="1600" dirty="0"/>
          </a:p>
          <a:p>
            <a:pPr eaLnBrk="1" hangingPunct="1">
              <a:lnSpc>
                <a:spcPct val="80000"/>
              </a:lnSpc>
              <a:spcBef>
                <a:spcPct val="50000"/>
              </a:spcBef>
            </a:pPr>
            <a:r>
              <a:rPr lang="en-CA" sz="1600" dirty="0"/>
              <a:t>U.S. visitors accounted for </a:t>
            </a:r>
            <a:r>
              <a:rPr lang="en-CA" sz="1600" dirty="0" smtClean="0"/>
              <a:t>3% </a:t>
            </a:r>
            <a:r>
              <a:rPr lang="en-CA" sz="1600" dirty="0"/>
              <a:t>of cycling </a:t>
            </a:r>
            <a:r>
              <a:rPr lang="en-CA" sz="1600" dirty="0" smtClean="0"/>
              <a:t>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11% </a:t>
            </a:r>
            <a:r>
              <a:rPr lang="en-CA" sz="1600" dirty="0"/>
              <a:t>of cycling </a:t>
            </a:r>
            <a:r>
              <a:rPr lang="en-CA" sz="1600" dirty="0" smtClean="0"/>
              <a:t>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24% </a:t>
            </a:r>
            <a:r>
              <a:rPr lang="en-CA" sz="1600" dirty="0"/>
              <a:t>of cycling </a:t>
            </a:r>
            <a:r>
              <a:rPr lang="en-CA" sz="1600" dirty="0" smtClean="0"/>
              <a:t>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descr="table showing index of actvity compared to total" title="Index versus total"/>
          <p:cNvGraphicFramePr>
            <a:graphicFrameLocks noGrp="1"/>
          </p:cNvGraphicFramePr>
          <p:nvPr>
            <p:extLst>
              <p:ext uri="{D42A27DB-BD31-4B8C-83A1-F6EECF244321}">
                <p14:modId xmlns:p14="http://schemas.microsoft.com/office/powerpoint/2010/main" val="2102130977"/>
              </p:ext>
            </p:extLst>
          </p:nvPr>
        </p:nvGraphicFramePr>
        <p:xfrm>
          <a:off x="6523038" y="1905000"/>
          <a:ext cx="2441575" cy="1554180"/>
        </p:xfrm>
        <a:graphic>
          <a:graphicData uri="http://schemas.openxmlformats.org/drawingml/2006/table">
            <a:tbl>
              <a:tblPr firstRow="1"/>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112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24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120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dirty="0">
                          <a:solidFill>
                            <a:srgbClr val="000000"/>
                          </a:solidFill>
                          <a:effectLst/>
                          <a:latin typeface="Arial"/>
                        </a:rPr>
                        <a:t>112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3" name="Object 6" descr="chart of activity spending by origin" title="chart of activity spending by origin"/>
          <p:cNvGraphicFramePr>
            <a:graphicFrameLocks noGrp="1" noChangeAspect="1"/>
          </p:cNvGraphicFramePr>
          <p:nvPr>
            <p:extLst>
              <p:ext uri="{D42A27DB-BD31-4B8C-83A1-F6EECF244321}">
                <p14:modId xmlns:p14="http://schemas.microsoft.com/office/powerpoint/2010/main" val="2276333551"/>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2365131765"/>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Cycling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22% </a:t>
            </a:r>
            <a:r>
              <a:rPr lang="en-CA" sz="1600" kern="1200" dirty="0">
                <a:solidFill>
                  <a:srgbClr val="000000"/>
                </a:solidFill>
                <a:latin typeface="Arial" charset="0"/>
              </a:rPr>
              <a:t>Cycling visitors from Ontario are from Region </a:t>
            </a:r>
            <a:r>
              <a:rPr lang="en-CA" sz="1600" kern="1200" dirty="0" smtClean="0">
                <a:solidFill>
                  <a:srgbClr val="000000"/>
                </a:solidFill>
                <a:latin typeface="Arial" charset="0"/>
              </a:rPr>
              <a:t>5 compared to 22% of total visits, </a:t>
            </a:r>
            <a:r>
              <a:rPr lang="en-CA" sz="1600" kern="1200" dirty="0">
                <a:solidFill>
                  <a:srgbClr val="000000"/>
                </a:solidFill>
                <a:latin typeface="Arial" charset="0"/>
              </a:rPr>
              <a:t>15% from Region </a:t>
            </a:r>
            <a:r>
              <a:rPr lang="en-CA" sz="1600" kern="1200" dirty="0" smtClean="0">
                <a:solidFill>
                  <a:srgbClr val="000000"/>
                </a:solidFill>
                <a:latin typeface="Arial" charset="0"/>
              </a:rPr>
              <a:t>3 (11% total visits), </a:t>
            </a:r>
            <a:r>
              <a:rPr lang="en-CA" sz="1600" kern="1200" dirty="0">
                <a:solidFill>
                  <a:srgbClr val="000000"/>
                </a:solidFill>
                <a:latin typeface="Arial" charset="0"/>
              </a:rPr>
              <a:t>and </a:t>
            </a:r>
            <a:r>
              <a:rPr lang="en-CA" sz="1600" kern="1200" dirty="0" smtClean="0">
                <a:solidFill>
                  <a:srgbClr val="000000"/>
                </a:solidFill>
                <a:latin typeface="Arial" charset="0"/>
              </a:rPr>
              <a:t>13% </a:t>
            </a:r>
            <a:r>
              <a:rPr lang="en-CA" sz="1600" kern="1200" dirty="0">
                <a:solidFill>
                  <a:srgbClr val="000000"/>
                </a:solidFill>
                <a:latin typeface="Arial" charset="0"/>
              </a:rPr>
              <a:t>from Region </a:t>
            </a:r>
            <a:r>
              <a:rPr lang="en-CA" sz="1600" kern="1200" dirty="0" smtClean="0">
                <a:solidFill>
                  <a:srgbClr val="000000"/>
                </a:solidFill>
                <a:latin typeface="Arial" charset="0"/>
              </a:rPr>
              <a:t>6 (14%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cycling visitors represented </a:t>
            </a:r>
            <a:r>
              <a:rPr lang="en-CA" sz="1600" kern="1200" dirty="0" smtClean="0">
                <a:solidFill>
                  <a:srgbClr val="000000"/>
                </a:solidFill>
                <a:latin typeface="Arial" charset="0"/>
              </a:rPr>
              <a:t>86% </a:t>
            </a:r>
            <a:r>
              <a:rPr lang="en-CA" sz="1600" kern="1200" dirty="0">
                <a:solidFill>
                  <a:srgbClr val="000000"/>
                </a:solidFill>
                <a:latin typeface="Arial" charset="0"/>
              </a:rPr>
              <a:t>(</a:t>
            </a:r>
            <a:r>
              <a:rPr lang="en-CA" sz="1600" kern="1200" dirty="0" smtClean="0">
                <a:solidFill>
                  <a:srgbClr val="000000"/>
                </a:solidFill>
                <a:latin typeface="Arial" charset="0"/>
              </a:rPr>
              <a:t>1.4 </a:t>
            </a:r>
            <a:r>
              <a:rPr lang="en-CA" sz="1600" kern="1200" dirty="0">
                <a:solidFill>
                  <a:srgbClr val="000000"/>
                </a:solidFill>
                <a:latin typeface="Arial" charset="0"/>
              </a:rPr>
              <a:t>M) 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61% ($305 </a:t>
            </a:r>
            <a:r>
              <a:rPr lang="en-CA" sz="1600" kern="1200" dirty="0">
                <a:solidFill>
                  <a:srgbClr val="000000"/>
                </a:solidFill>
                <a:latin typeface="Arial" charset="0"/>
              </a:rPr>
              <a:t>M) 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descr="chart of activity visits versus total visits by ontario origin" title="chart of activity visits versus total visits"/>
          <p:cNvGraphicFramePr>
            <a:graphicFrameLocks noGrp="1" noChangeAspect="1"/>
          </p:cNvGraphicFramePr>
          <p:nvPr>
            <p:ph sz="half" idx="1"/>
            <p:extLst>
              <p:ext uri="{D42A27DB-BD31-4B8C-83A1-F6EECF244321}">
                <p14:modId xmlns:p14="http://schemas.microsoft.com/office/powerpoint/2010/main" val="3750127439"/>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33" descr="table showing index of actvity compared to total" title="Index versus total"/>
          <p:cNvGraphicFramePr>
            <a:graphicFrameLocks noGrp="1"/>
          </p:cNvGraphicFramePr>
          <p:nvPr>
            <p:extLst>
              <p:ext uri="{D42A27DB-BD31-4B8C-83A1-F6EECF244321}">
                <p14:modId xmlns:p14="http://schemas.microsoft.com/office/powerpoint/2010/main" val="4234271024"/>
              </p:ext>
            </p:extLst>
          </p:nvPr>
        </p:nvGraphicFramePr>
        <p:xfrm>
          <a:off x="7391400" y="1524000"/>
          <a:ext cx="1524000" cy="3717720"/>
        </p:xfrm>
        <a:graphic>
          <a:graphicData uri="http://schemas.openxmlformats.org/drawingml/2006/table">
            <a:tbl>
              <a:tblPr firstRow="1"/>
              <a:tblGrid>
                <a:gridCol w="685800"/>
                <a:gridCol w="83820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100</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86</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141</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105</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103</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99</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154</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39</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27</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69</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56</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a:effectLst/>
                          <a:latin typeface="Arial"/>
                        </a:rPr>
                        <a:t>0</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1" i="0" u="none" strike="noStrike" dirty="0">
                          <a:effectLst/>
                          <a:latin typeface="Arial"/>
                        </a:rPr>
                        <a:t>89</a:t>
                      </a:r>
                    </a:p>
                  </a:txBody>
                  <a:tcPr marL="9525" marR="9525" marT="9525" marB="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bwMode="auto">
          <a:xfrm>
            <a:off x="76200" y="838200"/>
            <a:ext cx="8991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sz="2400" b="1" dirty="0" smtClean="0"/>
              <a:t>Other Canada Cycling Visitors by Province of Residence</a:t>
            </a:r>
          </a:p>
        </p:txBody>
      </p:sp>
      <p:sp>
        <p:nvSpPr>
          <p:cNvPr id="2" name="Rectangle 3"/>
          <p:cNvSpPr>
            <a:spLocks noGrp="1" noChangeArrowheads="1"/>
          </p:cNvSpPr>
          <p:nvPr>
            <p:ph type="body" sz="half" idx="2"/>
          </p:nvPr>
        </p:nvSpPr>
        <p:spPr>
          <a:xfrm>
            <a:off x="152400" y="5257800"/>
            <a:ext cx="8991600" cy="1236663"/>
          </a:xfrm>
        </p:spPr>
        <p:txBody>
          <a:bodyPr/>
          <a:lstStyle/>
          <a:p>
            <a:pPr eaLnBrk="1" hangingPunct="1">
              <a:lnSpc>
                <a:spcPct val="80000"/>
              </a:lnSpc>
              <a:defRPr/>
            </a:pPr>
            <a:r>
              <a:rPr lang="en-CA" sz="1600" dirty="0" smtClean="0"/>
              <a:t>62% </a:t>
            </a:r>
            <a:r>
              <a:rPr lang="en-CA" sz="1600" dirty="0"/>
              <a:t>of Other Canada </a:t>
            </a:r>
            <a:r>
              <a:rPr lang="en-CA" sz="1600" dirty="0" smtClean="0"/>
              <a:t>cycling visitors </a:t>
            </a:r>
            <a:r>
              <a:rPr lang="en-CA" sz="1600" dirty="0"/>
              <a:t>came from Quebec with </a:t>
            </a:r>
            <a:r>
              <a:rPr lang="en-CA" sz="1600" dirty="0" smtClean="0"/>
              <a:t>34% </a:t>
            </a:r>
            <a:r>
              <a:rPr lang="en-CA" sz="1600" dirty="0"/>
              <a:t>from </a:t>
            </a:r>
            <a:r>
              <a:rPr lang="en-CA" sz="1600" dirty="0" smtClean="0"/>
              <a:t>Montreal, similar to total visits (Quebec 66%, Montreal 43%)</a:t>
            </a:r>
            <a:endParaRPr lang="en-CA" sz="1600" dirty="0"/>
          </a:p>
          <a:p>
            <a:pPr marL="0" indent="0" eaLnBrk="1" hangingPunct="1">
              <a:lnSpc>
                <a:spcPct val="80000"/>
              </a:lnSpc>
              <a:buFontTx/>
              <a:buNone/>
              <a:defRPr/>
            </a:pPr>
            <a:r>
              <a:rPr lang="en-CA" sz="1600" dirty="0" smtClean="0"/>
              <a:t>Note</a:t>
            </a:r>
            <a:r>
              <a:rPr lang="en-CA" sz="1600" dirty="0"/>
              <a:t>: Other Canada </a:t>
            </a:r>
            <a:r>
              <a:rPr lang="en-CA" sz="1600" dirty="0" smtClean="0"/>
              <a:t>cycling visitors represented 7% (109,000) </a:t>
            </a:r>
            <a:r>
              <a:rPr lang="en-CA" sz="1600" dirty="0"/>
              <a:t>of </a:t>
            </a:r>
            <a:r>
              <a:rPr lang="en-CA" sz="1600" dirty="0" smtClean="0"/>
              <a:t>visits </a:t>
            </a:r>
            <a:r>
              <a:rPr lang="en-CA" sz="1600" dirty="0"/>
              <a:t>and </a:t>
            </a:r>
            <a:r>
              <a:rPr lang="en-CA" sz="1600" dirty="0" smtClean="0"/>
              <a:t>11% ($54 M) </a:t>
            </a:r>
            <a:r>
              <a:rPr lang="en-CA" sz="1600" dirty="0"/>
              <a:t>of visitor spending</a:t>
            </a:r>
            <a:endParaRPr lang="en-CA" sz="1600" i="1" dirty="0"/>
          </a:p>
        </p:txBody>
      </p:sp>
      <p:pic>
        <p:nvPicPr>
          <p:cNvPr id="3" name="Picture 2" descr="map of canada showing activity visits by province" title="map of canad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37603"/>
            <a:ext cx="7480504" cy="3810000"/>
          </a:xfrm>
          <a:prstGeom prst="rect">
            <a:avLst/>
          </a:prstGeom>
        </p:spPr>
      </p:pic>
      <p:sp>
        <p:nvSpPr>
          <p:cNvPr id="4" name="TextBox 3"/>
          <p:cNvSpPr txBox="1"/>
          <p:nvPr/>
        </p:nvSpPr>
        <p:spPr>
          <a:xfrm>
            <a:off x="0" y="2590800"/>
            <a:ext cx="1143000" cy="477054"/>
          </a:xfrm>
          <a:prstGeom prst="rect">
            <a:avLst/>
          </a:prstGeom>
          <a:noFill/>
        </p:spPr>
        <p:txBody>
          <a:bodyPr wrap="square" rtlCol="0">
            <a:spAutoFit/>
          </a:bodyPr>
          <a:lstStyle/>
          <a:p>
            <a:r>
              <a:rPr lang="en-CA" sz="1000" b="1" dirty="0" smtClean="0">
                <a:solidFill>
                  <a:srgbClr val="FF0000"/>
                </a:solidFill>
              </a:rPr>
              <a:t>Cycling visits</a:t>
            </a:r>
          </a:p>
          <a:p>
            <a:r>
              <a:rPr lang="en-CA" sz="1000" b="1" dirty="0" smtClean="0">
                <a:solidFill>
                  <a:srgbClr val="0070C0"/>
                </a:solidFill>
              </a:rPr>
              <a:t>(Total visits)</a:t>
            </a:r>
            <a:endParaRPr lang="en-US" sz="1000" b="1" dirty="0">
              <a:solidFill>
                <a:srgbClr val="0070C0"/>
              </a:solidFill>
            </a:endParaRPr>
          </a:p>
        </p:txBody>
      </p:sp>
      <p:sp>
        <p:nvSpPr>
          <p:cNvPr id="16395" name="TextBox 22"/>
          <p:cNvSpPr txBox="1">
            <a:spLocks noChangeArrowheads="1"/>
          </p:cNvSpPr>
          <p:nvPr/>
        </p:nvSpPr>
        <p:spPr bwMode="auto">
          <a:xfrm>
            <a:off x="1143000" y="236220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FFFFFF"/>
                </a:solidFill>
                <a:cs typeface="Arial" charset="0"/>
              </a:rPr>
              <a:t>BC</a:t>
            </a:r>
          </a:p>
          <a:p>
            <a:pPr eaLnBrk="1" hangingPunct="1"/>
            <a:r>
              <a:rPr lang="en-CA" sz="1100" b="1" dirty="0" smtClean="0">
                <a:solidFill>
                  <a:srgbClr val="FF0000"/>
                </a:solidFill>
                <a:cs typeface="Arial" charset="0"/>
              </a:rPr>
              <a:t>10%</a:t>
            </a:r>
          </a:p>
          <a:p>
            <a:pPr eaLnBrk="1" hangingPunct="1"/>
            <a:r>
              <a:rPr lang="en-CA" sz="1100" b="1" dirty="0" smtClean="0">
                <a:solidFill>
                  <a:srgbClr val="FFFFFF"/>
                </a:solidFill>
                <a:cs typeface="Arial" charset="0"/>
              </a:rPr>
              <a:t>(7%)</a:t>
            </a:r>
            <a:endParaRPr lang="en-CA" sz="1100" b="1" dirty="0">
              <a:solidFill>
                <a:srgbClr val="FFFFFF"/>
              </a:solidFill>
              <a:cs typeface="Arial" charset="0"/>
            </a:endParaRPr>
          </a:p>
        </p:txBody>
      </p:sp>
      <p:sp>
        <p:nvSpPr>
          <p:cNvPr id="16393" name="TextBox 20"/>
          <p:cNvSpPr txBox="1">
            <a:spLocks noChangeArrowheads="1"/>
          </p:cNvSpPr>
          <p:nvPr/>
        </p:nvSpPr>
        <p:spPr bwMode="auto">
          <a:xfrm>
            <a:off x="2003158" y="271045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AB</a:t>
            </a:r>
            <a:endParaRPr lang="en-CA" sz="1100" b="1" dirty="0">
              <a:solidFill>
                <a:srgbClr val="FFFFFF"/>
              </a:solidFill>
              <a:cs typeface="Arial" charset="0"/>
            </a:endParaRPr>
          </a:p>
          <a:p>
            <a:pPr eaLnBrk="1" hangingPunct="1"/>
            <a:r>
              <a:rPr lang="en-CA" sz="1100" b="1" dirty="0" smtClean="0">
                <a:solidFill>
                  <a:srgbClr val="FF0000"/>
                </a:solidFill>
                <a:cs typeface="Arial" charset="0"/>
              </a:rPr>
              <a:t>4%</a:t>
            </a:r>
          </a:p>
          <a:p>
            <a:pPr eaLnBrk="1" hangingPunct="1"/>
            <a:r>
              <a:rPr lang="en-CA" sz="1100" b="1" dirty="0" smtClean="0">
                <a:solidFill>
                  <a:srgbClr val="0070C0"/>
                </a:solidFill>
                <a:cs typeface="Arial" charset="0"/>
              </a:rPr>
              <a:t>(7%)</a:t>
            </a:r>
            <a:endParaRPr lang="en-CA" sz="1100" b="1" dirty="0">
              <a:solidFill>
                <a:srgbClr val="0070C0"/>
              </a:solidFill>
              <a:cs typeface="Arial" charset="0"/>
            </a:endParaRPr>
          </a:p>
        </p:txBody>
      </p:sp>
      <p:sp>
        <p:nvSpPr>
          <p:cNvPr id="16394" name="TextBox 21"/>
          <p:cNvSpPr txBox="1">
            <a:spLocks noChangeArrowheads="1"/>
          </p:cNvSpPr>
          <p:nvPr/>
        </p:nvSpPr>
        <p:spPr bwMode="auto">
          <a:xfrm>
            <a:off x="2743200" y="295788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SK</a:t>
            </a:r>
            <a:endParaRPr lang="en-CA" sz="1100" b="1" dirty="0">
              <a:solidFill>
                <a:srgbClr val="FFFFFF"/>
              </a:solidFill>
              <a:cs typeface="Arial" charset="0"/>
            </a:endParaRPr>
          </a:p>
          <a:p>
            <a:pPr eaLnBrk="1" hangingPunct="1"/>
            <a:r>
              <a:rPr lang="en-CA" sz="1100" b="1" dirty="0" smtClean="0">
                <a:cs typeface="Arial" charset="0"/>
              </a:rPr>
              <a:t>3%</a:t>
            </a:r>
          </a:p>
          <a:p>
            <a:pPr eaLnBrk="1" hangingPunct="1"/>
            <a:r>
              <a:rPr lang="en-CA" sz="1100" b="1" dirty="0" smtClean="0">
                <a:solidFill>
                  <a:srgbClr val="0070C0"/>
                </a:solidFill>
                <a:cs typeface="Arial" charset="0"/>
              </a:rPr>
              <a:t>(2%)</a:t>
            </a:r>
            <a:endParaRPr lang="en-CA" sz="1100" b="1" dirty="0">
              <a:solidFill>
                <a:srgbClr val="0070C0"/>
              </a:solidFill>
              <a:cs typeface="Arial" charset="0"/>
            </a:endParaRPr>
          </a:p>
        </p:txBody>
      </p:sp>
      <p:sp>
        <p:nvSpPr>
          <p:cNvPr id="16396" name="TextBox 23"/>
          <p:cNvSpPr txBox="1">
            <a:spLocks noChangeArrowheads="1"/>
          </p:cNvSpPr>
          <p:nvPr/>
        </p:nvSpPr>
        <p:spPr bwMode="auto">
          <a:xfrm>
            <a:off x="3438896" y="2978665"/>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MB</a:t>
            </a:r>
            <a:endParaRPr lang="en-CA" sz="1100" b="1" dirty="0">
              <a:solidFill>
                <a:srgbClr val="000000"/>
              </a:solidFill>
              <a:cs typeface="Arial" charset="0"/>
            </a:endParaRPr>
          </a:p>
          <a:p>
            <a:pPr eaLnBrk="1" hangingPunct="1"/>
            <a:r>
              <a:rPr lang="en-CA" sz="1100" b="1" dirty="0" smtClean="0">
                <a:solidFill>
                  <a:srgbClr val="FF0000"/>
                </a:solidFill>
                <a:cs typeface="Arial" charset="0"/>
              </a:rPr>
              <a:t>15%</a:t>
            </a:r>
          </a:p>
          <a:p>
            <a:pPr eaLnBrk="1" hangingPunct="1"/>
            <a:r>
              <a:rPr lang="en-CA" sz="1100" b="1" dirty="0" smtClean="0">
                <a:solidFill>
                  <a:srgbClr val="0070C0"/>
                </a:solidFill>
                <a:cs typeface="Arial" charset="0"/>
              </a:rPr>
              <a:t>(10%)</a:t>
            </a:r>
            <a:endParaRPr lang="en-CA" sz="1100" b="1" dirty="0">
              <a:solidFill>
                <a:srgbClr val="0070C0"/>
              </a:solidFill>
              <a:cs typeface="Arial" charset="0"/>
            </a:endParaRPr>
          </a:p>
        </p:txBody>
      </p:sp>
      <p:sp>
        <p:nvSpPr>
          <p:cNvPr id="16392" name="TextBox 19"/>
          <p:cNvSpPr txBox="1">
            <a:spLocks noChangeArrowheads="1"/>
          </p:cNvSpPr>
          <p:nvPr/>
        </p:nvSpPr>
        <p:spPr bwMode="auto">
          <a:xfrm>
            <a:off x="5791200" y="311427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QC</a:t>
            </a:r>
            <a:endParaRPr lang="en-CA" sz="1100" b="1" dirty="0">
              <a:solidFill>
                <a:srgbClr val="000000"/>
              </a:solidFill>
              <a:cs typeface="Arial" charset="0"/>
            </a:endParaRPr>
          </a:p>
          <a:p>
            <a:pPr eaLnBrk="1" hangingPunct="1"/>
            <a:r>
              <a:rPr lang="en-CA" sz="1100" b="1" dirty="0" smtClean="0">
                <a:solidFill>
                  <a:srgbClr val="FF0000"/>
                </a:solidFill>
                <a:cs typeface="Arial" charset="0"/>
              </a:rPr>
              <a:t>62%</a:t>
            </a:r>
          </a:p>
          <a:p>
            <a:pPr eaLnBrk="1" hangingPunct="1"/>
            <a:r>
              <a:rPr lang="en-CA" sz="1100" b="1" dirty="0" smtClean="0">
                <a:solidFill>
                  <a:srgbClr val="0070C0"/>
                </a:solidFill>
                <a:cs typeface="Arial" charset="0"/>
              </a:rPr>
              <a:t>(66%)</a:t>
            </a:r>
            <a:endParaRPr lang="en-CA" sz="1100" b="1" dirty="0">
              <a:solidFill>
                <a:srgbClr val="0070C0"/>
              </a:solidFill>
              <a:cs typeface="Arial" charset="0"/>
            </a:endParaRPr>
          </a:p>
        </p:txBody>
      </p:sp>
      <p:sp>
        <p:nvSpPr>
          <p:cNvPr id="16397" name="TextBox 24"/>
          <p:cNvSpPr txBox="1">
            <a:spLocks noChangeArrowheads="1"/>
          </p:cNvSpPr>
          <p:nvPr/>
        </p:nvSpPr>
        <p:spPr bwMode="auto">
          <a:xfrm>
            <a:off x="7848599" y="3429000"/>
            <a:ext cx="111601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NL/NB/NS/PE</a:t>
            </a:r>
            <a:endParaRPr lang="en-CA" sz="1100" b="1" dirty="0">
              <a:solidFill>
                <a:srgbClr val="000000"/>
              </a:solidFill>
              <a:cs typeface="Arial" charset="0"/>
            </a:endParaRPr>
          </a:p>
          <a:p>
            <a:pPr eaLnBrk="1" hangingPunct="1"/>
            <a:r>
              <a:rPr lang="en-CA" sz="1100" b="1" dirty="0" smtClean="0">
                <a:solidFill>
                  <a:srgbClr val="FF0000"/>
                </a:solidFill>
                <a:cs typeface="Arial" charset="0"/>
              </a:rPr>
              <a:t>5%</a:t>
            </a:r>
          </a:p>
          <a:p>
            <a:pPr eaLnBrk="1" hangingPunct="1"/>
            <a:r>
              <a:rPr lang="en-CA" sz="1100" b="1" dirty="0" smtClean="0">
                <a:solidFill>
                  <a:srgbClr val="0070C0"/>
                </a:solidFill>
                <a:cs typeface="Arial" charset="0"/>
              </a:rPr>
              <a:t>(8%)</a:t>
            </a:r>
            <a:endParaRPr lang="en-CA" sz="1100" b="1" dirty="0">
              <a:solidFill>
                <a:srgbClr val="0070C0"/>
              </a:solidFill>
              <a:cs typeface="Arial" charset="0"/>
            </a:endParaRPr>
          </a:p>
        </p:txBody>
      </p:sp>
      <p:sp>
        <p:nvSpPr>
          <p:cNvPr id="15"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Tree>
    <p:extLst>
      <p:ext uri="{BB962C8B-B14F-4D97-AF65-F5344CB8AC3E}">
        <p14:creationId xmlns:p14="http://schemas.microsoft.com/office/powerpoint/2010/main" val="31140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8382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Cycling Visitors by Region of Residence</a:t>
            </a:r>
          </a:p>
        </p:txBody>
      </p:sp>
      <p:sp>
        <p:nvSpPr>
          <p:cNvPr id="17411" name="Rectangle 3"/>
          <p:cNvSpPr>
            <a:spLocks noGrp="1" noChangeArrowheads="1"/>
          </p:cNvSpPr>
          <p:nvPr>
            <p:ph type="body" sz="half" idx="2"/>
          </p:nvPr>
        </p:nvSpPr>
        <p:spPr bwMode="auto">
          <a:xfrm>
            <a:off x="228600" y="5104121"/>
            <a:ext cx="8686800" cy="13144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41% </a:t>
            </a:r>
            <a:r>
              <a:rPr lang="en-CA" sz="1600" dirty="0"/>
              <a:t>of U.S</a:t>
            </a:r>
            <a:r>
              <a:rPr lang="en-CA" sz="1600" dirty="0" smtClean="0"/>
              <a:t>. cycling </a:t>
            </a:r>
            <a:r>
              <a:rPr lang="en-CA" sz="1600" dirty="0"/>
              <a:t>visitors </a:t>
            </a:r>
            <a:r>
              <a:rPr lang="en-CA" sz="1600" dirty="0" smtClean="0"/>
              <a:t>came </a:t>
            </a:r>
            <a:r>
              <a:rPr lang="en-CA" sz="1600" dirty="0"/>
              <a:t>from East North Central </a:t>
            </a:r>
            <a:r>
              <a:rPr lang="en-CA" sz="1600" dirty="0" smtClean="0"/>
              <a:t>states (</a:t>
            </a:r>
            <a:r>
              <a:rPr lang="it-IT" sz="1600" dirty="0"/>
              <a:t>Michigan, Ohio, Illinois, Indiana, and Wisconsin</a:t>
            </a:r>
            <a:r>
              <a:rPr lang="en-CA" sz="1600" dirty="0"/>
              <a:t>) and </a:t>
            </a:r>
            <a:r>
              <a:rPr lang="en-CA" sz="1600" dirty="0" smtClean="0"/>
              <a:t>30% from Mountain states</a:t>
            </a:r>
          </a:p>
          <a:p>
            <a:pPr marL="0" indent="0">
              <a:lnSpc>
                <a:spcPct val="90000"/>
              </a:lnSpc>
              <a:buNone/>
            </a:pPr>
            <a:r>
              <a:rPr lang="en-CA" sz="1600" dirty="0" smtClean="0"/>
              <a:t>Note: </a:t>
            </a:r>
            <a:r>
              <a:rPr lang="en-CA" sz="1600" dirty="0"/>
              <a:t>U.S. </a:t>
            </a:r>
            <a:r>
              <a:rPr lang="en-CA" sz="1600" dirty="0" smtClean="0"/>
              <a:t>cycling visitors represented 2% (41,000) </a:t>
            </a:r>
            <a:r>
              <a:rPr lang="en-CA" sz="1600" dirty="0"/>
              <a:t>of </a:t>
            </a:r>
            <a:r>
              <a:rPr lang="en-CA" sz="1600" dirty="0" smtClean="0"/>
              <a:t>visits </a:t>
            </a:r>
            <a:r>
              <a:rPr lang="en-CA" sz="1600" dirty="0"/>
              <a:t>and </a:t>
            </a:r>
            <a:r>
              <a:rPr lang="en-CA" sz="1600" dirty="0" smtClean="0"/>
              <a:t>3% ($17 </a:t>
            </a:r>
            <a:r>
              <a:rPr lang="en-CA" sz="1600" dirty="0"/>
              <a:t>M) of visitor spending</a:t>
            </a:r>
            <a:endParaRPr lang="en-CA" sz="1600" i="1" dirty="0" smtClean="0"/>
          </a:p>
        </p:txBody>
      </p:sp>
      <p:pic>
        <p:nvPicPr>
          <p:cNvPr id="3" name="Picture 2" descr="map of US showing activity visits by region" title="map of U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5" name="TextBox 14"/>
          <p:cNvSpPr txBox="1"/>
          <p:nvPr/>
        </p:nvSpPr>
        <p:spPr>
          <a:xfrm>
            <a:off x="41555" y="1418763"/>
            <a:ext cx="1143000" cy="477054"/>
          </a:xfrm>
          <a:prstGeom prst="rect">
            <a:avLst/>
          </a:prstGeom>
          <a:noFill/>
        </p:spPr>
        <p:txBody>
          <a:bodyPr wrap="square" rtlCol="0">
            <a:spAutoFit/>
          </a:bodyPr>
          <a:lstStyle/>
          <a:p>
            <a:r>
              <a:rPr lang="en-CA" sz="1000" b="1" dirty="0" smtClean="0">
                <a:solidFill>
                  <a:srgbClr val="FF0000"/>
                </a:solidFill>
              </a:rPr>
              <a:t>Cycling visits</a:t>
            </a:r>
          </a:p>
          <a:p>
            <a:r>
              <a:rPr lang="en-CA" sz="1000" b="1" dirty="0" smtClean="0">
                <a:solidFill>
                  <a:srgbClr val="0070C0"/>
                </a:solidFill>
              </a:rPr>
              <a:t>(Total visits)</a:t>
            </a:r>
            <a:endParaRPr lang="en-US" sz="1000" b="1" dirty="0">
              <a:solidFill>
                <a:srgbClr val="0070C0"/>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smtClean="0">
                <a:solidFill>
                  <a:srgbClr val="FF0000"/>
                </a:solidFill>
              </a:rPr>
              <a:t>2%</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smtClean="0">
                <a:solidFill>
                  <a:srgbClr val="FF0000"/>
                </a:solidFill>
              </a:rPr>
              <a:t>30%</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smtClean="0">
                <a:solidFill>
                  <a:srgbClr val="FF0000"/>
                </a:solidFill>
              </a:rPr>
              <a:t>0%</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41%</a:t>
            </a:r>
          </a:p>
          <a:p>
            <a:pPr eaLnBrk="1" hangingPunct="1">
              <a:spcBef>
                <a:spcPct val="0"/>
              </a:spcBef>
            </a:pPr>
            <a:r>
              <a:rPr lang="en-CA" sz="1000" b="1" dirty="0" smtClean="0">
                <a:solidFill>
                  <a:srgbClr val="0070C0"/>
                </a:solidFill>
              </a:rPr>
              <a:t>(39%)</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smtClean="0">
                <a:solidFill>
                  <a:srgbClr val="FF0000"/>
                </a:solidFill>
              </a:rPr>
              <a:t>14%</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4%</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6%</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Overseas Cycling Visitors by Country of Residence</a:t>
            </a:r>
          </a:p>
        </p:txBody>
      </p:sp>
      <p:sp>
        <p:nvSpPr>
          <p:cNvPr id="34819" name="Rectangle 3"/>
          <p:cNvSpPr>
            <a:spLocks noGrp="1" noChangeArrowheads="1"/>
          </p:cNvSpPr>
          <p:nvPr>
            <p:ph type="body" sz="half" idx="2"/>
          </p:nvPr>
        </p:nvSpPr>
        <p:spPr bwMode="auto">
          <a:xfrm>
            <a:off x="277813" y="4962525"/>
            <a:ext cx="8686800"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lang="en-CA" sz="2000" dirty="0" smtClean="0"/>
              <a:t>Ontario’s 9 overseas target markets represent 52% of overseas cycling visitors versus 54% of total overseas visits</a:t>
            </a:r>
          </a:p>
          <a:p>
            <a:pPr marL="0" indent="0">
              <a:lnSpc>
                <a:spcPct val="80000"/>
              </a:lnSpc>
              <a:buFontTx/>
              <a:buNone/>
              <a:defRPr/>
            </a:pPr>
            <a:r>
              <a:rPr lang="en-CA" sz="2000" dirty="0" smtClean="0"/>
              <a:t>Note: Overseas cycling visitors represented 5% (79,000) of visits and 24% ($120 M) of visitor spending</a:t>
            </a:r>
          </a:p>
          <a:p>
            <a:pPr>
              <a:spcBef>
                <a:spcPct val="50000"/>
              </a:spcBef>
              <a:buFontTx/>
              <a:buNone/>
              <a:defRPr/>
            </a:pPr>
            <a:endParaRPr lang="en-CA" sz="1000" i="1" dirty="0" smtClean="0"/>
          </a:p>
        </p:txBody>
      </p:sp>
      <p:graphicFrame>
        <p:nvGraphicFramePr>
          <p:cNvPr id="2" name="Object 4" descr="chart by showing activity visits by overseas country" title="chart by overseas country"/>
          <p:cNvGraphicFramePr>
            <a:graphicFrameLocks noGrp="1" noChangeAspect="1"/>
          </p:cNvGraphicFramePr>
          <p:nvPr>
            <p:ph sz="half" idx="1"/>
            <p:extLst>
              <p:ext uri="{D42A27DB-BD31-4B8C-83A1-F6EECF244321}">
                <p14:modId xmlns:p14="http://schemas.microsoft.com/office/powerpoint/2010/main" val="168913771"/>
              </p:ext>
            </p:extLst>
          </p:nvPr>
        </p:nvGraphicFramePr>
        <p:xfrm>
          <a:off x="508000" y="16510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9</a:t>
            </a:fld>
            <a:endParaRPr lang="en-CA" sz="1000">
              <a:solidFill>
                <a:srgbClr val="660033"/>
              </a:solidFill>
            </a:endParaRPr>
          </a:p>
        </p:txBody>
      </p:sp>
    </p:spTree>
    <p:extLst>
      <p:ext uri="{BB962C8B-B14F-4D97-AF65-F5344CB8AC3E}">
        <p14:creationId xmlns:p14="http://schemas.microsoft.com/office/powerpoint/2010/main" val="9509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12041</TotalTime>
  <Words>2596</Words>
  <Application>Microsoft Office PowerPoint</Application>
  <PresentationFormat>On-screen Show (4:3)</PresentationFormat>
  <Paragraphs>477</Paragraphs>
  <Slides>24</Slides>
  <Notes>3</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24</vt:i4>
      </vt:variant>
    </vt:vector>
  </HeadingPairs>
  <TitlesOfParts>
    <vt:vector size="30" baseType="lpstr">
      <vt:lpstr>Arial</vt:lpstr>
      <vt:lpstr>Century Gothic</vt:lpstr>
      <vt:lpstr>regions 2008</vt:lpstr>
      <vt:lpstr>2_regions 2008</vt:lpstr>
      <vt:lpstr>3_regions 2008</vt:lpstr>
      <vt:lpstr>1_regions 2008</vt:lpstr>
      <vt:lpstr>Ontario Cycling Tourism Statistics 2015   </vt:lpstr>
      <vt:lpstr>This report summarizes key characteristics of visitors and visitor spending of trips in Ontario which included the activity of cycling.    Data was sourced from Statistics Canada’s Travel Survey of the Residents of Canada and International Travel Survey, 2015  Some slides include an index table which simplifies the comparison of cycling and total trip statistics.  Since total trips equals 100, an index of 105 indicates cycling is 5% higher than total, similarly an index of 90 signifies cycling is 10% lower than total.     Index  Interpretation less than 80 cycling trips underdeveloped versus total trips 80-120  cycling trips similar to total trips greater than 120 cycling trips overdeveloped versus total trips</vt:lpstr>
      <vt:lpstr>Visits and Spending</vt:lpstr>
      <vt:lpstr>Cycling and Total Visits by Origin</vt:lpstr>
      <vt:lpstr>Cycling and Total Spending by Origin</vt:lpstr>
      <vt:lpstr>Ontario Cycling Visitors by Region of Residence</vt:lpstr>
      <vt:lpstr>Other Canada Cycling Visitors by Province of Residence</vt:lpstr>
      <vt:lpstr>U.S. Cycling Visitors by Region of Residence</vt:lpstr>
      <vt:lpstr>Overseas Cycling Visitors by Country of Residence</vt:lpstr>
      <vt:lpstr>Destination – Cycling Visits by Region </vt:lpstr>
      <vt:lpstr>Cycling Visits by Length of Stay</vt:lpstr>
      <vt:lpstr>Cycling $/Trip by Length of Stay</vt:lpstr>
      <vt:lpstr>Cycling Spending by Category</vt:lpstr>
      <vt:lpstr>Other Activities done by Cycling Visitors </vt:lpstr>
      <vt:lpstr>Main Purpose of Cycling Visit</vt:lpstr>
      <vt:lpstr>Cycling Visits by Accommodation Type</vt:lpstr>
      <vt:lpstr>Cycling Visits by Time of Year</vt:lpstr>
      <vt:lpstr>Cycling Visits by Gender</vt:lpstr>
      <vt:lpstr>Cycling Visits by Party Size</vt:lpstr>
      <vt:lpstr>Domestic Cycling Visitor’s Income</vt:lpstr>
      <vt:lpstr>Domestic Cycling Visitor’s Education</vt:lpstr>
      <vt:lpstr>Cycling Summary</vt:lpstr>
      <vt:lpstr>Cycling Summary </vt:lpstr>
      <vt:lpstr>Cycling Summary </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Louisa Mursell</cp:lastModifiedBy>
  <cp:revision>743</cp:revision>
  <cp:lastPrinted>2017-08-29T15:26:37Z</cp:lastPrinted>
  <dcterms:created xsi:type="dcterms:W3CDTF">2010-08-10T11:56:04Z</dcterms:created>
  <dcterms:modified xsi:type="dcterms:W3CDTF">2017-12-18T21:42:05Z</dcterms:modified>
</cp:coreProperties>
</file>