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 id="2147484411" r:id="rId5"/>
  </p:sldMasterIdLst>
  <p:notesMasterIdLst>
    <p:notesMasterId r:id="rId40"/>
  </p:notesMasterIdLst>
  <p:handoutMasterIdLst>
    <p:handoutMasterId r:id="rId41"/>
  </p:handoutMasterIdLst>
  <p:sldIdLst>
    <p:sldId id="373" r:id="rId6"/>
    <p:sldId id="485" r:id="rId7"/>
    <p:sldId id="377" r:id="rId8"/>
    <p:sldId id="378" r:id="rId9"/>
    <p:sldId id="480" r:id="rId10"/>
    <p:sldId id="481" r:id="rId11"/>
    <p:sldId id="464" r:id="rId12"/>
    <p:sldId id="454" r:id="rId13"/>
    <p:sldId id="437" r:id="rId14"/>
    <p:sldId id="469" r:id="rId15"/>
    <p:sldId id="379" r:id="rId16"/>
    <p:sldId id="380" r:id="rId17"/>
    <p:sldId id="381" r:id="rId18"/>
    <p:sldId id="470" r:id="rId19"/>
    <p:sldId id="383" r:id="rId20"/>
    <p:sldId id="384" r:id="rId21"/>
    <p:sldId id="428" r:id="rId22"/>
    <p:sldId id="465" r:id="rId23"/>
    <p:sldId id="467" r:id="rId24"/>
    <p:sldId id="468" r:id="rId25"/>
    <p:sldId id="483" r:id="rId26"/>
    <p:sldId id="392" r:id="rId27"/>
    <p:sldId id="484" r:id="rId28"/>
    <p:sldId id="393" r:id="rId29"/>
    <p:sldId id="479" r:id="rId30"/>
    <p:sldId id="471" r:id="rId31"/>
    <p:sldId id="472" r:id="rId32"/>
    <p:sldId id="473" r:id="rId33"/>
    <p:sldId id="474" r:id="rId34"/>
    <p:sldId id="475" r:id="rId35"/>
    <p:sldId id="476" r:id="rId36"/>
    <p:sldId id="477" r:id="rId37"/>
    <p:sldId id="478" r:id="rId38"/>
    <p:sldId id="394" r:id="rId39"/>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5" autoAdjust="0"/>
    <p:restoredTop sz="89490" autoAdjust="0"/>
  </p:normalViewPr>
  <p:slideViewPr>
    <p:cSldViewPr>
      <p:cViewPr varScale="1">
        <p:scale>
          <a:sx n="94" d="100"/>
          <a:sy n="94" d="100"/>
        </p:scale>
        <p:origin x="6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Cycling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1.7 million</a:t>
            </a:r>
            <a:endParaRPr lang="en-CA" dirty="0"/>
          </a:p>
        </c:rich>
      </c:tx>
      <c:layout>
        <c:manualLayout>
          <c:xMode val="edge"/>
          <c:yMode val="edge"/>
          <c:x val="0.27138709854687898"/>
          <c:y val="0.86756275200691202"/>
        </c:manualLayout>
      </c:layout>
      <c:overlay val="0"/>
      <c:spPr>
        <a:noFill/>
        <a:ln w="23800">
          <a:noFill/>
        </a:ln>
      </c:spPr>
    </c:title>
    <c:autoTitleDeleted val="0"/>
    <c:plotArea>
      <c:layout>
        <c:manualLayout>
          <c:layoutTarget val="inner"/>
          <c:xMode val="edge"/>
          <c:yMode val="edge"/>
          <c:x val="0.13687150837988801"/>
          <c:y val="0.103343465045593"/>
          <c:w val="0.68715083798882703"/>
          <c:h val="0.74772036474164105"/>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0"/>
              <c:layout>
                <c:manualLayout>
                  <c:x val="-0.16674524759311601"/>
                  <c:y val="-0.22755475644914899"/>
                </c:manualLayout>
              </c:layout>
              <c:tx>
                <c:rich>
                  <a:bodyPr/>
                  <a:lstStyle/>
                  <a:p>
                    <a:pPr>
                      <a:defRPr sz="960" b="1" i="0" u="none" strike="noStrike" baseline="0">
                        <a:solidFill>
                          <a:schemeClr val="tx1"/>
                        </a:solidFill>
                        <a:latin typeface="Arial"/>
                        <a:ea typeface="Arial"/>
                        <a:cs typeface="Arial"/>
                      </a:defRPr>
                    </a:pPr>
                    <a:r>
                      <a:rPr lang="en-CA" dirty="0" err="1" smtClean="0"/>
                      <a:t>Ont</a:t>
                    </a:r>
                    <a:r>
                      <a:rPr lang="en-CA" baseline="0" dirty="0" smtClean="0"/>
                      <a:t> 87.9</a:t>
                    </a:r>
                    <a:r>
                      <a:rPr lang="en-CA" dirty="0" smtClean="0"/>
                      <a:t>%</a:t>
                    </a:r>
                    <a:endParaRPr lang="en-CA" dirty="0"/>
                  </a:p>
                </c:rich>
              </c:tx>
              <c:spPr>
                <a:noFill/>
                <a:ln w="23800">
                  <a:noFill/>
                </a:ln>
              </c:spPr>
              <c:dLblPos val="bestFit"/>
              <c:showLegendKey val="0"/>
              <c:showVal val="0"/>
              <c:showCatName val="0"/>
              <c:showSerName val="0"/>
              <c:showPercent val="0"/>
              <c:showBubbleSize val="0"/>
              <c:extLst>
                <c:ext xmlns:c15="http://schemas.microsoft.com/office/drawing/2012/chart" uri="{CE6537A1-D6FC-4f65-9D91-7224C49458BB}"/>
              </c:extLst>
            </c:dLbl>
            <c:dLbl>
              <c:idx val="1"/>
              <c:layout>
                <c:manualLayout>
                  <c:x val="-3.5741594115291903E-2"/>
                  <c:y val="7.3962928644596304E-2"/>
                </c:manualLayout>
              </c:layout>
              <c:tx>
                <c:rich>
                  <a:bodyPr/>
                  <a:lstStyle/>
                  <a:p>
                    <a:r>
                      <a:rPr lang="en-CA" dirty="0">
                        <a:solidFill>
                          <a:schemeClr val="tx1"/>
                        </a:solidFill>
                      </a:rPr>
                      <a:t>U.S.
</a:t>
                    </a:r>
                    <a:r>
                      <a:rPr lang="en-CA" dirty="0" smtClean="0">
                        <a:solidFill>
                          <a:schemeClr val="tx1"/>
                        </a:solidFill>
                      </a:rPr>
                      <a:t>2.2%</a:t>
                    </a:r>
                    <a:endParaRPr lang="en-CA" dirty="0">
                      <a:solidFill>
                        <a:schemeClr val="tx1"/>
                      </a:solidFill>
                    </a:endParaRPr>
                  </a:p>
                </c:rich>
              </c:tx>
              <c:dLblPos val="bestFit"/>
              <c:showLegendKey val="0"/>
              <c:showVal val="0"/>
              <c:showCatName val="0"/>
              <c:showSerName val="0"/>
              <c:showPercent val="0"/>
              <c:showBubbleSize val="0"/>
              <c:extLst>
                <c:ext xmlns:c15="http://schemas.microsoft.com/office/drawing/2012/chart" uri="{CE6537A1-D6FC-4f65-9D91-7224C49458BB}"/>
              </c:extLst>
            </c:dLbl>
            <c:dLbl>
              <c:idx val="2"/>
              <c:tx>
                <c:rich>
                  <a:bodyPr/>
                  <a:lstStyle/>
                  <a:p>
                    <a:pPr>
                      <a:defRPr sz="960" b="1" i="0" u="none" strike="noStrike" baseline="0">
                        <a:solidFill>
                          <a:schemeClr val="tx1"/>
                        </a:solidFill>
                        <a:latin typeface="Arial"/>
                        <a:ea typeface="Arial"/>
                        <a:cs typeface="Arial"/>
                      </a:defRPr>
                    </a:pPr>
                    <a:r>
                      <a:rPr lang="en-CA" dirty="0"/>
                      <a:t>Other Can </a:t>
                    </a:r>
                    <a:r>
                      <a:rPr lang="en-CA" dirty="0" smtClean="0"/>
                      <a:t>6.5%</a:t>
                    </a:r>
                    <a:endParaRPr lang="en-CA" dirty="0"/>
                  </a:p>
                </c:rich>
              </c:tx>
              <c:spPr>
                <a:noFill/>
                <a:ln w="23800">
                  <a:noFill/>
                </a:ln>
              </c:spPr>
              <c:dLblPos val="bestFit"/>
              <c:showLegendKey val="0"/>
              <c:showVal val="0"/>
              <c:showCatName val="0"/>
              <c:showSerName val="0"/>
              <c:showPercent val="0"/>
              <c:showBubbleSize val="0"/>
              <c:extLst>
                <c:ext xmlns:c15="http://schemas.microsoft.com/office/drawing/2012/chart" uri="{CE6537A1-D6FC-4f65-9D91-7224C49458BB}"/>
              </c:extLst>
            </c:dLbl>
            <c:dLbl>
              <c:idx val="3"/>
              <c:tx>
                <c:rich>
                  <a:bodyPr/>
                  <a:lstStyle/>
                  <a:p>
                    <a:pPr>
                      <a:defRPr sz="960" b="1" i="0" u="none" strike="noStrike" baseline="0">
                        <a:solidFill>
                          <a:schemeClr val="tx1"/>
                        </a:solidFill>
                        <a:latin typeface="Arial"/>
                        <a:ea typeface="Arial"/>
                        <a:cs typeface="Arial"/>
                      </a:defRPr>
                    </a:pPr>
                    <a:r>
                      <a:rPr lang="en-CA" dirty="0" smtClean="0"/>
                      <a:t>Overseas</a:t>
                    </a:r>
                    <a:r>
                      <a:rPr lang="en-CA" dirty="0"/>
                      <a:t>
 </a:t>
                    </a:r>
                    <a:r>
                      <a:rPr lang="en-CA" dirty="0" smtClean="0"/>
                      <a:t>3.4%</a:t>
                    </a:r>
                    <a:endParaRPr lang="en-CA" dirty="0"/>
                  </a:p>
                </c:rich>
              </c:tx>
              <c:spPr>
                <a:noFill/>
                <a:ln w="23800">
                  <a:noFill/>
                </a:ln>
              </c:spPr>
              <c:dLblPos val="bestFit"/>
              <c:showLegendKey val="0"/>
              <c:showVal val="0"/>
              <c:showCatName val="0"/>
              <c:showSerName val="0"/>
              <c:showPercent val="0"/>
              <c:showBubbleSize val="0"/>
              <c:extLst>
                <c:ext xmlns:c15="http://schemas.microsoft.com/office/drawing/2012/chart" uri="{CE6537A1-D6FC-4f65-9D91-7224C49458BB}"/>
              </c:extLst>
            </c:dLbl>
            <c:spPr>
              <a:noFill/>
              <a:ln w="23800">
                <a:noFill/>
              </a:ln>
            </c:spPr>
            <c:txPr>
              <a:bodyPr/>
              <a:lstStyle/>
              <a:p>
                <a:pPr>
                  <a:defRPr sz="960"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OS</c:v>
                </c:pt>
              </c:strCache>
            </c:strRef>
          </c:cat>
          <c:val>
            <c:numRef>
              <c:f>Sheet1!$B$2:$E$2</c:f>
              <c:numCache>
                <c:formatCode>0.0%</c:formatCode>
                <c:ptCount val="4"/>
                <c:pt idx="0">
                  <c:v>0.87927211301034303</c:v>
                </c:pt>
                <c:pt idx="1">
                  <c:v>2.1972399896847499E-2</c:v>
                </c:pt>
                <c:pt idx="2">
                  <c:v>6.5157148720522098E-2</c:v>
                </c:pt>
                <c:pt idx="3">
                  <c:v>3.3598338372287297E-2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5"/>
          <c:y val="3.2967032967033003E-2"/>
          <c:w val="0.88412698412698398"/>
          <c:h val="0.63186813186813195"/>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0.32624940195304802</c:v>
                </c:pt>
                <c:pt idx="1">
                  <c:v>0.36919999999999997</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0.212873783044562</c:v>
                </c:pt>
                <c:pt idx="1">
                  <c:v>0.16470000000000001</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0.26225633843435397</c:v>
                </c:pt>
                <c:pt idx="1">
                  <c:v>0.26939999999999997</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Sheet1!$B$5:$C$5</c:f>
              <c:numCache>
                <c:formatCode>0.0%</c:formatCode>
                <c:ptCount val="2"/>
                <c:pt idx="0">
                  <c:v>6.3794624658393306E-2</c:v>
                </c:pt>
                <c:pt idx="1">
                  <c:v>7.4200000000000002E-2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Sheet1!$B$6:$C$6</c:f>
              <c:numCache>
                <c:formatCode>0.0%</c:formatCode>
                <c:ptCount val="2"/>
                <c:pt idx="0">
                  <c:v>0.13482585190940899</c:v>
                </c:pt>
                <c:pt idx="1">
                  <c:v>0.1225</c:v>
                </c:pt>
              </c:numCache>
            </c:numRef>
          </c:val>
        </c:ser>
        <c:dLbls>
          <c:showLegendKey val="0"/>
          <c:showVal val="0"/>
          <c:showCatName val="0"/>
          <c:showSerName val="0"/>
          <c:showPercent val="0"/>
          <c:showBubbleSize val="0"/>
        </c:dLbls>
        <c:gapWidth val="150"/>
        <c:overlap val="100"/>
        <c:axId val="334613992"/>
        <c:axId val="334613600"/>
      </c:barChart>
      <c:catAx>
        <c:axId val="334613992"/>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334613600"/>
        <c:crosses val="autoZero"/>
        <c:auto val="1"/>
        <c:lblAlgn val="ctr"/>
        <c:lblOffset val="100"/>
        <c:tickLblSkip val="1"/>
        <c:tickMarkSkip val="1"/>
        <c:noMultiLvlLbl val="0"/>
      </c:catAx>
      <c:valAx>
        <c:axId val="334613600"/>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334613992"/>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02"/>
          <c:w val="0.92698411907372402"/>
          <c:h val="0.120879013410995"/>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5"/>
          <c:y val="3.2967032967033003E-2"/>
          <c:w val="0.88412698412698398"/>
          <c:h val="0.63461538461538503"/>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0.71822547942158799</c:v>
                </c:pt>
                <c:pt idx="1">
                  <c:v>0.34529685563504298</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0.26360699099538099</c:v>
                </c:pt>
                <c:pt idx="1">
                  <c:v>0.45180315707377999</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7.5743141913695499E-3</c:v>
                </c:pt>
                <c:pt idx="1">
                  <c:v>9.1661895247384301E-2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Sheet1!$B$5:$C$5</c:f>
              <c:numCache>
                <c:formatCode>0.0%</c:formatCode>
                <c:ptCount val="2"/>
                <c:pt idx="0">
                  <c:v>1.05932153916621E-2</c:v>
                </c:pt>
                <c:pt idx="1">
                  <c:v>0.11123809204379299</c:v>
                </c:pt>
              </c:numCache>
            </c:numRef>
          </c:val>
        </c:ser>
        <c:dLbls>
          <c:showLegendKey val="0"/>
          <c:showVal val="0"/>
          <c:showCatName val="0"/>
          <c:showSerName val="0"/>
          <c:showPercent val="0"/>
          <c:showBubbleSize val="0"/>
        </c:dLbls>
        <c:gapWidth val="150"/>
        <c:overlap val="100"/>
        <c:axId val="383993544"/>
        <c:axId val="383993936"/>
      </c:barChart>
      <c:catAx>
        <c:axId val="383993544"/>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383993936"/>
        <c:crosses val="autoZero"/>
        <c:auto val="1"/>
        <c:lblAlgn val="ctr"/>
        <c:lblOffset val="100"/>
        <c:tickLblSkip val="1"/>
        <c:tickMarkSkip val="1"/>
        <c:noMultiLvlLbl val="0"/>
      </c:catAx>
      <c:valAx>
        <c:axId val="383993936"/>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383993544"/>
        <c:crosses val="autoZero"/>
        <c:crossBetween val="between"/>
        <c:majorUnit val="0.2"/>
      </c:valAx>
      <c:spPr>
        <a:noFill/>
        <a:ln w="12682">
          <a:solidFill>
            <a:schemeClr val="tx1"/>
          </a:solidFill>
          <a:prstDash val="solid"/>
        </a:ln>
      </c:spPr>
    </c:plotArea>
    <c:legend>
      <c:legendPos val="b"/>
      <c:layout>
        <c:manualLayout>
          <c:xMode val="edge"/>
          <c:yMode val="edge"/>
          <c:x val="6.3492023751403101E-2"/>
          <c:y val="0.76923074698307403"/>
          <c:w val="0.91269848820566801"/>
          <c:h val="9.340650600493109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99"/>
          <c:y val="5.4545454545454501E-2"/>
          <c:w val="0.84954604409857304"/>
          <c:h val="0.68888888888888899"/>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0.53749461257231201</c:v>
                </c:pt>
                <c:pt idx="1">
                  <c:v>0.626</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401E-2"/>
                  <c:y val="-4.014844239213380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24327373626605E-2"/>
                  <c:y val="-7.8255688029534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2.15117096670823E-2"/>
                  <c:y val="-5.3633272984242603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0.154927650886198</c:v>
                </c:pt>
                <c:pt idx="1">
                  <c:v>0.252</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101E-2"/>
                  <c:y val="-6.275067476072759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7186990627988501E-2"/>
                  <c:y val="-4.088047087783440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2.1077875495630598E-2"/>
                  <c:y val="-9.257306298185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2.10778954875336E-2"/>
                  <c:y val="-4.75222735818606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1.5889848034559801E-2"/>
                  <c:y val="-5.7142641600969697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c:formatCode>
                <c:ptCount val="2"/>
                <c:pt idx="0">
                  <c:v>0.24646283056312099</c:v>
                </c:pt>
                <c:pt idx="1">
                  <c:v>5.1999999999999998E-2</c:v>
                </c:pt>
              </c:numCache>
            </c:numRef>
          </c:val>
        </c:ser>
        <c:dLbls>
          <c:showLegendKey val="0"/>
          <c:showVal val="0"/>
          <c:showCatName val="0"/>
          <c:showSerName val="0"/>
          <c:showPercent val="0"/>
          <c:showBubbleSize val="0"/>
        </c:dLbls>
        <c:gapWidth val="150"/>
        <c:axId val="383994720"/>
        <c:axId val="383995112"/>
      </c:barChart>
      <c:catAx>
        <c:axId val="383994720"/>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383995112"/>
        <c:crosses val="autoZero"/>
        <c:auto val="1"/>
        <c:lblAlgn val="ctr"/>
        <c:lblOffset val="100"/>
        <c:tickLblSkip val="1"/>
        <c:tickMarkSkip val="1"/>
        <c:noMultiLvlLbl val="0"/>
      </c:catAx>
      <c:valAx>
        <c:axId val="383995112"/>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383994720"/>
        <c:crosses val="autoZero"/>
        <c:crossBetween val="between"/>
        <c:majorUnit val="0.2"/>
      </c:valAx>
      <c:spPr>
        <a:noFill/>
        <a:ln w="25398">
          <a:noFill/>
        </a:ln>
      </c:spPr>
    </c:plotArea>
    <c:legend>
      <c:legendPos val="b"/>
      <c:layout>
        <c:manualLayout>
          <c:xMode val="edge"/>
          <c:yMode val="edge"/>
          <c:x val="0.18417647440713"/>
          <c:y val="0.89494960919940303"/>
          <c:w val="0.67055767322370896"/>
          <c:h val="0.105050390800597"/>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5"/>
          <c:y val="3.2967032967033003E-2"/>
          <c:w val="0.88412698412698398"/>
          <c:h val="0.63736263736263699"/>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0.00%</c:formatCode>
                <c:ptCount val="2"/>
                <c:pt idx="0">
                  <c:v>1.4236788195542501E-2</c:v>
                </c:pt>
                <c:pt idx="1">
                  <c:v>0.20200000000000001</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0.00%</c:formatCode>
                <c:ptCount val="2"/>
                <c:pt idx="0">
                  <c:v>0.360182529674968</c:v>
                </c:pt>
                <c:pt idx="1">
                  <c:v>0.25900000000000001</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0.00%</c:formatCode>
                <c:ptCount val="2"/>
                <c:pt idx="0">
                  <c:v>0.56085729925890304</c:v>
                </c:pt>
                <c:pt idx="1">
                  <c:v>0.30499999999999999</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Sheet1!$B$5:$C$5</c:f>
              <c:numCache>
                <c:formatCode>0.00%</c:formatCode>
                <c:ptCount val="2"/>
                <c:pt idx="0">
                  <c:v>6.4723382870586502E-2</c:v>
                </c:pt>
                <c:pt idx="1">
                  <c:v>0.23300000000000001</c:v>
                </c:pt>
              </c:numCache>
            </c:numRef>
          </c:val>
        </c:ser>
        <c:dLbls>
          <c:showLegendKey val="0"/>
          <c:showVal val="0"/>
          <c:showCatName val="0"/>
          <c:showSerName val="0"/>
          <c:showPercent val="0"/>
          <c:showBubbleSize val="0"/>
        </c:dLbls>
        <c:gapWidth val="150"/>
        <c:overlap val="100"/>
        <c:axId val="383995896"/>
        <c:axId val="383996288"/>
      </c:barChart>
      <c:catAx>
        <c:axId val="383995896"/>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383996288"/>
        <c:crosses val="autoZero"/>
        <c:auto val="1"/>
        <c:lblAlgn val="ctr"/>
        <c:lblOffset val="100"/>
        <c:tickLblSkip val="1"/>
        <c:tickMarkSkip val="1"/>
        <c:noMultiLvlLbl val="0"/>
      </c:catAx>
      <c:valAx>
        <c:axId val="383996288"/>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383995896"/>
        <c:crosses val="autoZero"/>
        <c:crossBetween val="between"/>
        <c:majorUnit val="0.2"/>
      </c:valAx>
      <c:spPr>
        <a:noFill/>
        <a:ln w="12754">
          <a:solidFill>
            <a:schemeClr val="tx1"/>
          </a:solidFill>
          <a:prstDash val="solid"/>
        </a:ln>
      </c:spPr>
    </c:plotArea>
    <c:legend>
      <c:legendPos val="b"/>
      <c:layout>
        <c:manualLayout>
          <c:xMode val="edge"/>
          <c:yMode val="edge"/>
          <c:x val="5.8730190371773197E-2"/>
          <c:y val="0.76923079135656003"/>
          <c:w val="0.91269842851922001"/>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E-2"/>
          <c:y val="5.2738336713995901E-2"/>
          <c:w val="0.65260821309656003"/>
          <c:h val="0.69371196754563902"/>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c:formatCode>
                <c:ptCount val="2"/>
                <c:pt idx="0">
                  <c:v>0.584282594632199</c:v>
                </c:pt>
                <c:pt idx="1">
                  <c:v>0.53188128332190299</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01E-2"/>
                  <c:y val="-4.7832450672578002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6.1244493313323397E-3"/>
                  <c:y val="-6.80346092080796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2561790963194401E-2"/>
                  <c:y val="-4.53571473637405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c:formatCode>
                <c:ptCount val="2"/>
                <c:pt idx="0">
                  <c:v>0.415717405367801</c:v>
                </c:pt>
                <c:pt idx="1">
                  <c:v>0.452864613826993</c:v>
                </c:pt>
              </c:numCache>
            </c:numRef>
          </c:val>
        </c:ser>
        <c:dLbls>
          <c:showLegendKey val="0"/>
          <c:showVal val="0"/>
          <c:showCatName val="0"/>
          <c:showSerName val="0"/>
          <c:showPercent val="0"/>
          <c:showBubbleSize val="0"/>
        </c:dLbls>
        <c:gapWidth val="150"/>
        <c:axId val="385154448"/>
        <c:axId val="385154840"/>
      </c:barChart>
      <c:catAx>
        <c:axId val="38515444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385154840"/>
        <c:crosses val="autoZero"/>
        <c:auto val="1"/>
        <c:lblAlgn val="ctr"/>
        <c:lblOffset val="100"/>
        <c:tickLblSkip val="1"/>
        <c:tickMarkSkip val="1"/>
        <c:noMultiLvlLbl val="0"/>
      </c:catAx>
      <c:valAx>
        <c:axId val="385154840"/>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385154448"/>
        <c:crosses val="autoZero"/>
        <c:crossBetween val="between"/>
        <c:majorUnit val="0.2"/>
      </c:valAx>
      <c:spPr>
        <a:noFill/>
        <a:ln w="25409">
          <a:noFill/>
        </a:ln>
      </c:spPr>
    </c:plotArea>
    <c:legend>
      <c:legendPos val="r"/>
      <c:layout>
        <c:manualLayout>
          <c:xMode val="edge"/>
          <c:yMode val="edge"/>
          <c:x val="0.15167185164524699"/>
          <c:y val="2.5349269357859201E-2"/>
          <c:w val="0.23085455598704099"/>
          <c:h val="0.10547681539807501"/>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1"/>
          <c:y val="0.117061998877197"/>
          <c:w val="0.88412698412698398"/>
          <c:h val="0.63736263736263699"/>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Sheet1!$B$2:$C$2</c:f>
              <c:numCache>
                <c:formatCode>0.00%</c:formatCode>
                <c:ptCount val="2"/>
                <c:pt idx="0">
                  <c:v>0.26151827162209701</c:v>
                </c:pt>
                <c:pt idx="1">
                  <c:v>0.38566346847739102</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Sheet1!$B$3:$C$3</c:f>
              <c:numCache>
                <c:formatCode>0.00%</c:formatCode>
                <c:ptCount val="2"/>
                <c:pt idx="0">
                  <c:v>0.23807745585684101</c:v>
                </c:pt>
                <c:pt idx="1">
                  <c:v>0.36074415652709502</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Cycling</c:v>
                </c:pt>
                <c:pt idx="1">
                  <c:v>Total</c:v>
                </c:pt>
              </c:strCache>
            </c:strRef>
          </c:cat>
          <c:val>
            <c:numRef>
              <c:f>Sheet1!$B$4:$C$4</c:f>
              <c:numCache>
                <c:formatCode>0.00%</c:formatCode>
                <c:ptCount val="2"/>
                <c:pt idx="0">
                  <c:v>0.50040427234543305</c:v>
                </c:pt>
                <c:pt idx="1">
                  <c:v>0.25359237499551401</c:v>
                </c:pt>
              </c:numCache>
            </c:numRef>
          </c:val>
        </c:ser>
        <c:dLbls>
          <c:showLegendKey val="0"/>
          <c:showVal val="0"/>
          <c:showCatName val="0"/>
          <c:showSerName val="0"/>
          <c:showPercent val="0"/>
          <c:showBubbleSize val="0"/>
        </c:dLbls>
        <c:gapWidth val="150"/>
        <c:overlap val="100"/>
        <c:axId val="385155624"/>
        <c:axId val="385156016"/>
      </c:barChart>
      <c:catAx>
        <c:axId val="385155624"/>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385156016"/>
        <c:crosses val="autoZero"/>
        <c:auto val="1"/>
        <c:lblAlgn val="ctr"/>
        <c:lblOffset val="100"/>
        <c:tickLblSkip val="1"/>
        <c:tickMarkSkip val="1"/>
        <c:noMultiLvlLbl val="0"/>
      </c:catAx>
      <c:valAx>
        <c:axId val="385156016"/>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385155624"/>
        <c:crosses val="autoZero"/>
        <c:crossBetween val="between"/>
        <c:majorUnit val="0.2"/>
      </c:valAx>
      <c:spPr>
        <a:noFill/>
        <a:ln w="12754">
          <a:solidFill>
            <a:schemeClr val="tx1"/>
          </a:solidFill>
          <a:prstDash val="solid"/>
        </a:ln>
      </c:spPr>
    </c:plotArea>
    <c:legend>
      <c:legendPos val="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Cycling Visits </a:t>
            </a:r>
            <a:endParaRPr lang="en-CA" sz="937" b="1" i="0" u="none" strike="noStrike" baseline="0" dirty="0">
              <a:solidFill>
                <a:srgbClr val="000000"/>
              </a:solidFill>
              <a:latin typeface="Arial"/>
              <a:cs typeface="Arial"/>
            </a:endParaRPr>
          </a:p>
        </c:rich>
      </c:tx>
      <c:layout>
        <c:manualLayout>
          <c:xMode val="edge"/>
          <c:yMode val="edge"/>
          <c:x val="0.335195518470639"/>
          <c:y val="0.86322186999352402"/>
        </c:manualLayout>
      </c:layout>
      <c:overlay val="0"/>
      <c:spPr>
        <a:noFill/>
        <a:ln w="23800">
          <a:noFill/>
        </a:ln>
      </c:spPr>
    </c:title>
    <c:autoTitleDeleted val="0"/>
    <c:plotArea>
      <c:layout>
        <c:manualLayout>
          <c:layoutTarget val="inner"/>
          <c:xMode val="edge"/>
          <c:yMode val="edge"/>
          <c:x val="0.13687150837988801"/>
          <c:y val="0.103343465045593"/>
          <c:w val="0.68715083798882703"/>
          <c:h val="0.74772036474164105"/>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0"/>
              <c:layout>
                <c:manualLayout>
                  <c:x val="-0.126864760050557"/>
                  <c:y val="0.17548242971149799"/>
                </c:manualLayout>
              </c:layout>
              <c:tx>
                <c:rich>
                  <a:bodyPr/>
                  <a:lstStyle/>
                  <a:p>
                    <a:pPr>
                      <a:defRPr sz="960" b="1" i="0" u="none" strike="noStrike" baseline="0">
                        <a:solidFill>
                          <a:schemeClr val="tx1"/>
                        </a:solidFill>
                        <a:latin typeface="Arial"/>
                        <a:ea typeface="Arial"/>
                        <a:cs typeface="Arial"/>
                      </a:defRPr>
                    </a:pPr>
                    <a:r>
                      <a:rPr lang="en-US" dirty="0" smtClean="0"/>
                      <a:t>&lt; </a:t>
                    </a:r>
                    <a:r>
                      <a:rPr lang="en-US" dirty="0"/>
                      <a:t>$50 K
12%</a:t>
                    </a:r>
                  </a:p>
                </c:rich>
              </c:tx>
              <c:spPr>
                <a:noFill/>
                <a:ln w="23800">
                  <a:noFill/>
                </a:ln>
              </c:sp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0.16335874266962899"/>
                  <c:y val="0.13907414920483999"/>
                </c:manualLayout>
              </c:layout>
              <c:tx>
                <c:rich>
                  <a:bodyPr/>
                  <a:lstStyle/>
                  <a:p>
                    <a:r>
                      <a:rPr lang="nn-NO" dirty="0" smtClean="0"/>
                      <a:t>$50 </a:t>
                    </a:r>
                    <a:r>
                      <a:rPr lang="nn-NO" dirty="0"/>
                      <a:t>K- $75 K
9%</a:t>
                    </a:r>
                  </a:p>
                </c:rich>
              </c:tx>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0.18688061798855399"/>
                  <c:y val="-4.0374767197479802E-2"/>
                </c:manualLayout>
              </c:layout>
              <c:tx>
                <c:rich>
                  <a:bodyPr/>
                  <a:lstStyle/>
                  <a:p>
                    <a:pPr>
                      <a:defRPr sz="960" b="1" i="0" u="none" strike="noStrike" baseline="0">
                        <a:solidFill>
                          <a:schemeClr val="tx1"/>
                        </a:solidFill>
                        <a:latin typeface="Arial"/>
                        <a:ea typeface="Arial"/>
                        <a:cs typeface="Arial"/>
                      </a:defRPr>
                    </a:pPr>
                    <a:r>
                      <a:rPr lang="nn-NO" dirty="0" smtClean="0"/>
                      <a:t>7$75 </a:t>
                    </a:r>
                    <a:r>
                      <a:rPr lang="nn-NO" dirty="0"/>
                      <a:t>K - $100 K
16%</a:t>
                    </a:r>
                  </a:p>
                </c:rich>
              </c:tx>
              <c:spPr>
                <a:noFill/>
                <a:ln w="23800">
                  <a:noFill/>
                </a:ln>
              </c:sp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232173401056672"/>
                  <c:y val="-0.20122682527600499"/>
                </c:manualLayout>
              </c:layout>
              <c:tx>
                <c:rich>
                  <a:bodyPr/>
                  <a:lstStyle/>
                  <a:p>
                    <a:pPr>
                      <a:defRPr sz="960" b="1" i="0" u="none" strike="noStrike" baseline="0">
                        <a:solidFill>
                          <a:schemeClr val="tx1"/>
                        </a:solidFill>
                        <a:latin typeface="Arial"/>
                        <a:ea typeface="Arial"/>
                        <a:cs typeface="Arial"/>
                      </a:defRPr>
                    </a:pPr>
                    <a:r>
                      <a:rPr lang="en-US" dirty="0" smtClean="0"/>
                      <a:t>$100 </a:t>
                    </a:r>
                    <a:r>
                      <a:rPr lang="en-US" dirty="0"/>
                      <a:t>K+
48%</a:t>
                    </a:r>
                  </a:p>
                </c:rich>
              </c:tx>
              <c:spPr>
                <a:noFill/>
                <a:ln w="23800">
                  <a:noFill/>
                </a:ln>
              </c:spPr>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0.14582425950495001"/>
                  <c:y val="0.18231141756868199"/>
                </c:manualLayout>
              </c:layout>
              <c:tx>
                <c:rich>
                  <a:bodyPr/>
                  <a:lstStyle/>
                  <a:p>
                    <a:r>
                      <a:rPr lang="en-US" dirty="0">
                        <a:solidFill>
                          <a:schemeClr val="tx1"/>
                        </a:solidFill>
                      </a:rPr>
                      <a:t>Not Stated
15%</a:t>
                    </a:r>
                  </a:p>
                </c:rich>
              </c:tx>
              <c:showLegendKey val="0"/>
              <c:showVal val="0"/>
              <c:showCatName val="1"/>
              <c:showSerName val="0"/>
              <c:showPercent val="1"/>
              <c:showBubbleSize val="0"/>
              <c:extLst>
                <c:ext xmlns:c15="http://schemas.microsoft.com/office/drawing/2012/chart" uri="{CE6537A1-D6FC-4f65-9D91-7224C49458BB}"/>
              </c:extLst>
            </c:dLbl>
            <c:spPr>
              <a:noFill/>
              <a:ln w="23800">
                <a:noFill/>
              </a:ln>
            </c:spPr>
            <c:txPr>
              <a:bodyPr/>
              <a:lstStyle/>
              <a:p>
                <a:pPr>
                  <a:defRPr sz="960" b="1" i="0" u="none" strike="noStrike" baseline="0">
                    <a:solidFill>
                      <a:srgbClr val="FFFFFF"/>
                    </a:solidFill>
                    <a:latin typeface="Arial"/>
                    <a:ea typeface="Arial"/>
                    <a:cs typeface="Aria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Sheet1!$B$1:$F$1</c:f>
              <c:strCache>
                <c:ptCount val="5"/>
                <c:pt idx="0">
                  <c:v>&lt; $50 K</c:v>
                </c:pt>
                <c:pt idx="1">
                  <c:v>$50 K- $75 K</c:v>
                </c:pt>
                <c:pt idx="2">
                  <c:v>$75 K - $100 K</c:v>
                </c:pt>
                <c:pt idx="3">
                  <c:v>$100 K+</c:v>
                </c:pt>
                <c:pt idx="4">
                  <c:v>Not Stated</c:v>
                </c:pt>
              </c:strCache>
            </c:strRef>
          </c:cat>
          <c:val>
            <c:numRef>
              <c:f>Sheet1!$B$2:$F$2</c:f>
              <c:numCache>
                <c:formatCode>0.0%</c:formatCode>
                <c:ptCount val="5"/>
                <c:pt idx="0">
                  <c:v>0.117502625166477</c:v>
                </c:pt>
                <c:pt idx="1">
                  <c:v>8.7492062037292498E-2</c:v>
                </c:pt>
                <c:pt idx="2">
                  <c:v>0.165442259704421</c:v>
                </c:pt>
                <c:pt idx="3">
                  <c:v>0.48083750458968799</c:v>
                </c:pt>
                <c:pt idx="4">
                  <c:v>0.148725548502122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9"/>
          <c:y val="0.86322186999352402"/>
        </c:manualLayout>
      </c:layout>
      <c:overlay val="0"/>
      <c:spPr>
        <a:noFill/>
        <a:ln w="23800">
          <a:noFill/>
        </a:ln>
      </c:spPr>
    </c:title>
    <c:autoTitleDeleted val="0"/>
    <c:plotArea>
      <c:layout>
        <c:manualLayout>
          <c:layoutTarget val="inner"/>
          <c:xMode val="edge"/>
          <c:yMode val="edge"/>
          <c:x val="0.13687150837988801"/>
          <c:y val="0.103343465045593"/>
          <c:w val="0.68715083798882703"/>
          <c:h val="0.74772036474164105"/>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0"/>
              <c:layout>
                <c:manualLayout>
                  <c:x val="-0.126864760050557"/>
                  <c:y val="0.17548242971149799"/>
                </c:manualLayout>
              </c:layout>
              <c:tx>
                <c:rich>
                  <a:bodyPr/>
                  <a:lstStyle/>
                  <a:p>
                    <a:pPr>
                      <a:defRPr sz="960" b="1" i="0" u="none" strike="noStrike" baseline="0">
                        <a:solidFill>
                          <a:schemeClr val="tx1"/>
                        </a:solidFill>
                        <a:latin typeface="Arial"/>
                        <a:ea typeface="Arial"/>
                        <a:cs typeface="Arial"/>
                      </a:defRPr>
                    </a:pPr>
                    <a:r>
                      <a:rPr lang="en-US" dirty="0" smtClean="0"/>
                      <a:t>&lt; </a:t>
                    </a:r>
                    <a:r>
                      <a:rPr lang="en-US" dirty="0"/>
                      <a:t>$50 K
</a:t>
                    </a:r>
                    <a:r>
                      <a:rPr lang="en-US" dirty="0" smtClean="0"/>
                      <a:t>19%</a:t>
                    </a:r>
                    <a:endParaRPr lang="en-US" dirty="0"/>
                  </a:p>
                </c:rich>
              </c:tx>
              <c:spPr>
                <a:noFill/>
                <a:ln w="23800">
                  <a:noFill/>
                </a:ln>
              </c:sp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0.17133481445427501"/>
                  <c:y val="4.5109600470031198E-3"/>
                </c:manualLayout>
              </c:layout>
              <c:tx>
                <c:rich>
                  <a:bodyPr/>
                  <a:lstStyle/>
                  <a:p>
                    <a:r>
                      <a:rPr lang="nn-NO" dirty="0" smtClean="0"/>
                      <a:t>$50 </a:t>
                    </a:r>
                    <a:r>
                      <a:rPr lang="nn-NO" dirty="0"/>
                      <a:t>K- $75 K
</a:t>
                    </a:r>
                    <a:r>
                      <a:rPr lang="nn-NO" dirty="0" smtClean="0"/>
                      <a:t>13%</a:t>
                    </a:r>
                    <a:endParaRPr lang="nn-NO" dirty="0"/>
                  </a:p>
                </c:rich>
              </c:tx>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0.18289258209623099"/>
                  <c:y val="-0.19664169654206401"/>
                </c:manualLayout>
              </c:layout>
              <c:tx>
                <c:rich>
                  <a:bodyPr/>
                  <a:lstStyle/>
                  <a:p>
                    <a:pPr>
                      <a:defRPr sz="960" b="1" i="0" u="none" strike="noStrike" baseline="0">
                        <a:solidFill>
                          <a:schemeClr val="tx1"/>
                        </a:solidFill>
                        <a:latin typeface="Arial"/>
                        <a:ea typeface="Arial"/>
                        <a:cs typeface="Arial"/>
                      </a:defRPr>
                    </a:pPr>
                    <a:r>
                      <a:rPr lang="nn-NO" dirty="0" smtClean="0"/>
                      <a:t>7$75 </a:t>
                    </a:r>
                    <a:r>
                      <a:rPr lang="nn-NO" dirty="0"/>
                      <a:t>K - $100 K
</a:t>
                    </a:r>
                    <a:r>
                      <a:rPr lang="nn-NO" dirty="0" smtClean="0"/>
                      <a:t>17%</a:t>
                    </a:r>
                    <a:endParaRPr lang="nn-NO" dirty="0"/>
                  </a:p>
                </c:rich>
              </c:tx>
              <c:spPr>
                <a:noFill/>
                <a:ln w="23800">
                  <a:noFill/>
                </a:ln>
              </c:sp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232173401056672"/>
                  <c:y val="-0.20122682527600499"/>
                </c:manualLayout>
              </c:layout>
              <c:tx>
                <c:rich>
                  <a:bodyPr/>
                  <a:lstStyle/>
                  <a:p>
                    <a:pPr>
                      <a:defRPr sz="960" b="1" i="0" u="none" strike="noStrike" baseline="0">
                        <a:solidFill>
                          <a:schemeClr val="tx1"/>
                        </a:solidFill>
                        <a:latin typeface="Arial"/>
                        <a:ea typeface="Arial"/>
                        <a:cs typeface="Arial"/>
                      </a:defRPr>
                    </a:pPr>
                    <a:r>
                      <a:rPr lang="en-US" dirty="0" smtClean="0"/>
                      <a:t>$100 </a:t>
                    </a:r>
                    <a:r>
                      <a:rPr lang="en-US" dirty="0"/>
                      <a:t>K+
</a:t>
                    </a:r>
                    <a:r>
                      <a:rPr lang="en-US" dirty="0" smtClean="0"/>
                      <a:t>35%</a:t>
                    </a:r>
                    <a:endParaRPr lang="en-US" dirty="0"/>
                  </a:p>
                </c:rich>
              </c:tx>
              <c:spPr>
                <a:noFill/>
                <a:ln w="23800">
                  <a:noFill/>
                </a:ln>
              </c:spPr>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0.14582425950495001"/>
                  <c:y val="0.18231141756868199"/>
                </c:manualLayout>
              </c:layout>
              <c:tx>
                <c:rich>
                  <a:bodyPr/>
                  <a:lstStyle/>
                  <a:p>
                    <a:r>
                      <a:rPr lang="en-US" dirty="0">
                        <a:solidFill>
                          <a:schemeClr val="tx1"/>
                        </a:solidFill>
                      </a:rPr>
                      <a:t>Not Stated
</a:t>
                    </a:r>
                    <a:r>
                      <a:rPr lang="en-US" dirty="0" smtClean="0">
                        <a:solidFill>
                          <a:schemeClr val="tx1"/>
                        </a:solidFill>
                      </a:rPr>
                      <a:t>16%</a:t>
                    </a:r>
                    <a:endParaRPr lang="en-US" dirty="0">
                      <a:solidFill>
                        <a:schemeClr val="tx1"/>
                      </a:solidFill>
                    </a:endParaRPr>
                  </a:p>
                </c:rich>
              </c:tx>
              <c:showLegendKey val="0"/>
              <c:showVal val="0"/>
              <c:showCatName val="1"/>
              <c:showSerName val="0"/>
              <c:showPercent val="1"/>
              <c:showBubbleSize val="0"/>
              <c:extLst>
                <c:ext xmlns:c15="http://schemas.microsoft.com/office/drawing/2012/chart" uri="{CE6537A1-D6FC-4f65-9D91-7224C49458BB}"/>
              </c:extLst>
            </c:dLbl>
            <c:spPr>
              <a:noFill/>
              <a:ln w="23800">
                <a:noFill/>
              </a:ln>
            </c:spPr>
            <c:txPr>
              <a:bodyPr/>
              <a:lstStyle/>
              <a:p>
                <a:pPr>
                  <a:defRPr sz="960" b="1" i="0" u="none" strike="noStrike" baseline="0">
                    <a:solidFill>
                      <a:srgbClr val="FFFFFF"/>
                    </a:solidFill>
                    <a:latin typeface="Arial"/>
                    <a:ea typeface="Arial"/>
                    <a:cs typeface="Aria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0.19134922791571901</c:v>
                </c:pt>
                <c:pt idx="1">
                  <c:v>0.12845445192285901</c:v>
                </c:pt>
                <c:pt idx="2">
                  <c:v>0.171006276048356</c:v>
                </c:pt>
                <c:pt idx="3">
                  <c:v>0.35378680767543402</c:v>
                </c:pt>
                <c:pt idx="4">
                  <c:v>0.15540323643763301</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99"/>
          <c:y val="0.85404221123108204"/>
        </c:manualLayout>
      </c:layout>
      <c:overlay val="0"/>
      <c:spPr>
        <a:noFill/>
        <a:ln w="24535">
          <a:noFill/>
        </a:ln>
      </c:spPr>
    </c:title>
    <c:autoTitleDeleted val="0"/>
    <c:plotArea>
      <c:layout>
        <c:manualLayout>
          <c:layoutTarget val="inner"/>
          <c:xMode val="edge"/>
          <c:yMode val="edge"/>
          <c:x val="0.12569832402234599"/>
          <c:y val="0.15131040131040099"/>
          <c:w val="0.62129128193508198"/>
          <c:h val="0.68049382026654803"/>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tx>
                <c:rich>
                  <a:bodyPr/>
                  <a:lstStyle/>
                  <a:p>
                    <a:r>
                      <a:rPr lang="en-US" dirty="0">
                        <a:solidFill>
                          <a:schemeClr val="bg1"/>
                        </a:solidFill>
                      </a:rPr>
                      <a:t>High School, 21%</a:t>
                    </a:r>
                  </a:p>
                </c:rich>
              </c:tx>
              <c:showLegendKey val="0"/>
              <c:showVal val="1"/>
              <c:showCatName val="1"/>
              <c:showSerName val="0"/>
              <c:showPercent val="0"/>
              <c:showBubbleSize val="0"/>
              <c:extLst>
                <c:ext xmlns:c15="http://schemas.microsoft.com/office/drawing/2012/chart" uri="{CE6537A1-D6FC-4f65-9D91-7224C49458BB}"/>
              </c:extLst>
            </c:dLbl>
            <c:dLbl>
              <c:idx val="2"/>
              <c:layout>
                <c:manualLayout>
                  <c:x val="-4.7134764629241502E-2"/>
                  <c:y val="-0.24143783304638999"/>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7.2767805572359304E-2</c:v>
                </c:pt>
                <c:pt idx="1">
                  <c:v>0.20824631290684101</c:v>
                </c:pt>
                <c:pt idx="2">
                  <c:v>0.409596322280463</c:v>
                </c:pt>
                <c:pt idx="3">
                  <c:v>0.30938955924033601</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Cycling Visits </a:t>
            </a:r>
            <a:endParaRPr lang="en-CA" sz="966" b="1" i="0" u="none" strike="noStrike" baseline="0" dirty="0">
              <a:solidFill>
                <a:srgbClr val="000000"/>
              </a:solidFill>
              <a:latin typeface="Arial"/>
              <a:cs typeface="Arial"/>
            </a:endParaRPr>
          </a:p>
        </c:rich>
      </c:tx>
      <c:layout>
        <c:manualLayout>
          <c:xMode val="edge"/>
          <c:yMode val="edge"/>
          <c:x val="0.28584065031439398"/>
          <c:y val="0.85404221123108204"/>
        </c:manualLayout>
      </c:layout>
      <c:overlay val="0"/>
      <c:spPr>
        <a:noFill/>
        <a:ln w="24535">
          <a:noFill/>
        </a:ln>
      </c:spPr>
    </c:title>
    <c:autoTitleDeleted val="0"/>
    <c:plotArea>
      <c:layout>
        <c:manualLayout>
          <c:layoutTarget val="inner"/>
          <c:xMode val="edge"/>
          <c:yMode val="edge"/>
          <c:x val="0.12569832402234599"/>
          <c:y val="0.15131040131040099"/>
          <c:w val="0.62129128193508198"/>
          <c:h val="0.68049382026654803"/>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0"/>
              <c:layout>
                <c:manualLayout>
                  <c:x val="-5.30776638531694E-2"/>
                  <c:y val="5.5145240094249398E-2"/>
                </c:manualLayout>
              </c:layout>
              <c:spPr>
                <a:noFill/>
                <a:ln w="24535">
                  <a:noFill/>
                </a:ln>
              </c:spPr>
              <c:txPr>
                <a:bodyPr/>
                <a:lstStyle/>
                <a:p>
                  <a:pPr>
                    <a:defRPr sz="900" b="1"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1"/>
              <c:layout>
                <c:manualLayout>
                  <c:x val="-0.18024585056364401"/>
                  <c:y val="0.16084390206230201"/>
                </c:manualLayout>
              </c:layout>
              <c:tx>
                <c:rich>
                  <a:bodyPr/>
                  <a:lstStyle/>
                  <a:p>
                    <a:r>
                      <a:rPr lang="en-US" sz="900" baseline="0" dirty="0">
                        <a:solidFill>
                          <a:schemeClr val="bg1"/>
                        </a:solidFill>
                      </a:rPr>
                      <a:t>High School, </a:t>
                    </a:r>
                    <a:r>
                      <a:rPr lang="en-US" sz="900" baseline="0" dirty="0" smtClean="0">
                        <a:solidFill>
                          <a:schemeClr val="bg1"/>
                        </a:solidFill>
                      </a:rPr>
                      <a:t>17%</a:t>
                    </a:r>
                    <a:endParaRPr lang="en-US" dirty="0">
                      <a:solidFill>
                        <a:schemeClr val="bg1"/>
                      </a:solidFill>
                    </a:endParaRPr>
                  </a:p>
                </c:rich>
              </c:tx>
              <c:dLblPos val="bestFit"/>
              <c:showLegendKey val="0"/>
              <c:showVal val="1"/>
              <c:showCatName val="1"/>
              <c:showSerName val="0"/>
              <c:showPercent val="0"/>
              <c:showBubbleSize val="0"/>
              <c:extLst>
                <c:ext xmlns:c15="http://schemas.microsoft.com/office/drawing/2012/chart" uri="{CE6537A1-D6FC-4f65-9D91-7224C49458BB}"/>
              </c:extLst>
            </c:dLbl>
            <c:dLbl>
              <c:idx val="2"/>
              <c:layout>
                <c:manualLayout>
                  <c:x val="-0.15467625899280599"/>
                  <c:y val="-0.27178818520984799"/>
                </c:manualLayout>
              </c:layout>
              <c:tx>
                <c:rich>
                  <a:bodyPr/>
                  <a:lstStyle/>
                  <a:p>
                    <a:pPr>
                      <a:defRPr sz="900" b="1" i="0" u="none" strike="noStrike" baseline="0">
                        <a:solidFill>
                          <a:schemeClr val="tx1"/>
                        </a:solidFill>
                        <a:latin typeface="Arial"/>
                        <a:ea typeface="Arial"/>
                        <a:cs typeface="Arial"/>
                      </a:defRPr>
                    </a:pPr>
                    <a:r>
                      <a:rPr lang="en-US" sz="900" baseline="0" dirty="0"/>
                      <a:t>Some post-secondary </a:t>
                    </a:r>
                    <a:r>
                      <a:rPr lang="en-US" sz="900" baseline="0" dirty="0" smtClean="0"/>
                      <a:t>39%</a:t>
                    </a:r>
                    <a:endParaRPr lang="en-US" sz="900" dirty="0"/>
                  </a:p>
                </c:rich>
              </c:tx>
              <c:spPr>
                <a:noFill/>
                <a:ln w="24535">
                  <a:noFill/>
                </a:ln>
              </c:spPr>
              <c:dLblPos val="bestFit"/>
              <c:showLegendKey val="0"/>
              <c:showVal val="1"/>
              <c:showCatName val="1"/>
              <c:showSerName val="0"/>
              <c:showPercent val="0"/>
              <c:showBubbleSize val="0"/>
              <c:extLst>
                <c:ext xmlns:c15="http://schemas.microsoft.com/office/drawing/2012/chart" uri="{CE6537A1-D6FC-4f65-9D91-7224C49458BB}"/>
              </c:extLst>
            </c:dLbl>
            <c:dLbl>
              <c:idx val="3"/>
              <c:layout>
                <c:manualLayout>
                  <c:x val="0.17830000566475901"/>
                  <c:y val="7.6501149272706195E-2"/>
                </c:manualLayout>
              </c:layout>
              <c:spPr>
                <a:noFill/>
                <a:ln w="24535">
                  <a:noFill/>
                </a:ln>
              </c:spPr>
              <c:txPr>
                <a:bodyPr/>
                <a:lstStyle/>
                <a:p>
                  <a:pPr>
                    <a:defRPr sz="900" b="1"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spPr>
              <a:noFill/>
              <a:ln w="24535">
                <a:noFill/>
              </a:ln>
            </c:spPr>
            <c:txPr>
              <a:bodyPr/>
              <a:lstStyle/>
              <a:p>
                <a:pPr>
                  <a:defRPr sz="900"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5.3249014233637197E-2</c:v>
                </c:pt>
                <c:pt idx="1">
                  <c:v>0.172280675829942</c:v>
                </c:pt>
                <c:pt idx="2">
                  <c:v>0.38868054445413802</c:v>
                </c:pt>
                <c:pt idx="3">
                  <c:v>0.385789765482283</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139.5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702"/>
          <c:y val="0.86322188449848003"/>
        </c:manualLayout>
      </c:layout>
      <c:overlay val="0"/>
      <c:spPr>
        <a:noFill/>
        <a:ln w="25374">
          <a:noFill/>
        </a:ln>
      </c:spPr>
    </c:title>
    <c:autoTitleDeleted val="0"/>
    <c:plotArea>
      <c:layout>
        <c:manualLayout>
          <c:layoutTarget val="inner"/>
          <c:xMode val="edge"/>
          <c:yMode val="edge"/>
          <c:x val="0.13687150837988801"/>
          <c:y val="0.103343465045593"/>
          <c:w val="0.68715083798882703"/>
          <c:h val="0.74772036474164105"/>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0"/>
              <c:layout>
                <c:manualLayout>
                  <c:x val="-0.16674524759311601"/>
                  <c:y val="-0.22755475644914899"/>
                </c:manualLayout>
              </c:layout>
              <c:tx>
                <c:rich>
                  <a:bodyPr/>
                  <a:lstStyle/>
                  <a:p>
                    <a:pPr>
                      <a:defRPr sz="1023" b="1" i="0" u="none" strike="noStrike" baseline="0">
                        <a:solidFill>
                          <a:schemeClr val="tx1"/>
                        </a:solidFill>
                        <a:latin typeface="Arial"/>
                        <a:ea typeface="Arial"/>
                        <a:cs typeface="Arial"/>
                      </a:defRPr>
                    </a:pPr>
                    <a:r>
                      <a:rPr lang="en-CA" dirty="0" err="1" smtClean="0"/>
                      <a:t>Ont</a:t>
                    </a:r>
                    <a:r>
                      <a:rPr lang="en-CA" baseline="0" dirty="0" smtClean="0"/>
                      <a:t> </a:t>
                    </a:r>
                    <a:r>
                      <a:rPr lang="en-CA" dirty="0" smtClean="0"/>
                      <a:t>86.5%</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dLbl>
              <c:idx val="1"/>
              <c:layout>
                <c:manualLayout>
                  <c:x val="0.13175587463187899"/>
                  <c:y val="0.15209681662842101"/>
                </c:manualLayout>
              </c:layout>
              <c:tx>
                <c:rich>
                  <a:bodyPr/>
                  <a:lstStyle/>
                  <a:p>
                    <a:pPr>
                      <a:defRPr sz="1023" b="1" i="0" u="none" strike="noStrike" baseline="0">
                        <a:solidFill>
                          <a:srgbClr val="FFFFFF"/>
                        </a:solidFill>
                        <a:latin typeface="Arial"/>
                        <a:ea typeface="Arial"/>
                        <a:cs typeface="Arial"/>
                      </a:defRPr>
                    </a:pPr>
                    <a:r>
                      <a:rPr lang="en-CA" dirty="0"/>
                      <a:t>U.S.
</a:t>
                    </a:r>
                    <a:r>
                      <a:rPr lang="en-CA" dirty="0" smtClean="0"/>
                      <a:t>7.5%</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dLbl>
              <c:idx val="2"/>
              <c:tx>
                <c:rich>
                  <a:bodyPr/>
                  <a:lstStyle/>
                  <a:p>
                    <a:pPr>
                      <a:defRPr sz="1023" b="1" i="0" u="none" strike="noStrike" baseline="0">
                        <a:solidFill>
                          <a:schemeClr val="tx1"/>
                        </a:solidFill>
                        <a:latin typeface="Arial"/>
                        <a:ea typeface="Arial"/>
                        <a:cs typeface="Arial"/>
                      </a:defRPr>
                    </a:pPr>
                    <a:r>
                      <a:rPr lang="en-CA" dirty="0"/>
                      <a:t>Other Can </a:t>
                    </a:r>
                    <a:r>
                      <a:rPr lang="en-CA" dirty="0" smtClean="0"/>
                      <a:t>4.3%</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dLbl>
              <c:idx val="3"/>
              <c:tx>
                <c:rich>
                  <a:bodyPr/>
                  <a:lstStyle/>
                  <a:p>
                    <a:pPr>
                      <a:defRPr sz="1023" b="1" i="0" u="none" strike="noStrike" baseline="0">
                        <a:solidFill>
                          <a:schemeClr val="tx1"/>
                        </a:solidFill>
                        <a:latin typeface="Arial"/>
                        <a:ea typeface="Arial"/>
                        <a:cs typeface="Arial"/>
                      </a:defRPr>
                    </a:pPr>
                    <a:r>
                      <a:rPr lang="en-CA" dirty="0" smtClean="0"/>
                      <a:t>Overseas</a:t>
                    </a:r>
                    <a:r>
                      <a:rPr lang="en-CA" dirty="0"/>
                      <a:t>
 </a:t>
                    </a:r>
                    <a:r>
                      <a:rPr lang="en-CA" dirty="0" smtClean="0"/>
                      <a:t>1.7%</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spPr>
              <a:noFill/>
              <a:ln w="25374">
                <a:noFill/>
              </a:ln>
            </c:spPr>
            <c:txPr>
              <a:bodyPr/>
              <a:lstStyle/>
              <a:p>
                <a:pPr>
                  <a:defRPr sz="1024"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OS</c:v>
                </c:pt>
              </c:strCache>
            </c:strRef>
          </c:cat>
          <c:val>
            <c:numRef>
              <c:f>Sheet1!$B$2:$E$2</c:f>
              <c:numCache>
                <c:formatCode>0.00%</c:formatCode>
                <c:ptCount val="4"/>
                <c:pt idx="0">
                  <c:v>0.86499999999999999</c:v>
                </c:pt>
                <c:pt idx="1">
                  <c:v>7.4999999999999997E-2</c:v>
                </c:pt>
                <c:pt idx="2">
                  <c:v>4.2999999999999997E-2</c:v>
                </c:pt>
                <c:pt idx="3">
                  <c:v>1.7000000000000001E-2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a:solidFill>
                  <a:srgbClr val="000000"/>
                </a:solidFill>
                <a:latin typeface="Arial"/>
                <a:cs typeface="Arial"/>
              </a:rPr>
              <a:t>Visits 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139.5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702"/>
          <c:y val="0.86322188449848003"/>
        </c:manualLayout>
      </c:layout>
      <c:overlay val="0"/>
      <c:spPr>
        <a:noFill/>
        <a:ln w="25374">
          <a:noFill/>
        </a:ln>
      </c:spPr>
    </c:title>
    <c:autoTitleDeleted val="0"/>
    <c:plotArea>
      <c:layout>
        <c:manualLayout>
          <c:layoutTarget val="inner"/>
          <c:xMode val="edge"/>
          <c:yMode val="edge"/>
          <c:x val="0.13687150837988801"/>
          <c:y val="0.103343465045593"/>
          <c:w val="0.68715083798882703"/>
          <c:h val="0.74772036474164105"/>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0"/>
              <c:layout>
                <c:manualLayout>
                  <c:x val="-0.16674524759311601"/>
                  <c:y val="-0.22755475644914899"/>
                </c:manualLayout>
              </c:layout>
              <c:tx>
                <c:rich>
                  <a:bodyPr/>
                  <a:lstStyle/>
                  <a:p>
                    <a:pPr>
                      <a:defRPr sz="1023" b="1" i="0" u="none" strike="noStrike" baseline="0">
                        <a:solidFill>
                          <a:schemeClr val="tx1"/>
                        </a:solidFill>
                        <a:latin typeface="Arial"/>
                        <a:ea typeface="Arial"/>
                        <a:cs typeface="Arial"/>
                      </a:defRPr>
                    </a:pPr>
                    <a:r>
                      <a:rPr lang="en-CA" dirty="0" err="1" smtClean="0"/>
                      <a:t>Ont</a:t>
                    </a:r>
                    <a:r>
                      <a:rPr lang="en-CA" baseline="0" dirty="0" smtClean="0"/>
                      <a:t> </a:t>
                    </a:r>
                    <a:r>
                      <a:rPr lang="en-CA" dirty="0" smtClean="0"/>
                      <a:t>86.5%</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dLbl>
              <c:idx val="1"/>
              <c:layout>
                <c:manualLayout>
                  <c:x val="0.13175587463187899"/>
                  <c:y val="0.15209681662842101"/>
                </c:manualLayout>
              </c:layout>
              <c:tx>
                <c:rich>
                  <a:bodyPr/>
                  <a:lstStyle/>
                  <a:p>
                    <a:pPr>
                      <a:defRPr sz="1023" b="1" i="0" u="none" strike="noStrike" baseline="0">
                        <a:solidFill>
                          <a:srgbClr val="FFFFFF"/>
                        </a:solidFill>
                        <a:latin typeface="Arial"/>
                        <a:ea typeface="Arial"/>
                        <a:cs typeface="Arial"/>
                      </a:defRPr>
                    </a:pPr>
                    <a:r>
                      <a:rPr lang="en-CA" dirty="0"/>
                      <a:t>U.S.
</a:t>
                    </a:r>
                    <a:r>
                      <a:rPr lang="en-CA" dirty="0" smtClean="0"/>
                      <a:t>7.5%</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dLbl>
              <c:idx val="2"/>
              <c:tx>
                <c:rich>
                  <a:bodyPr/>
                  <a:lstStyle/>
                  <a:p>
                    <a:pPr>
                      <a:defRPr sz="1023" b="1" i="0" u="none" strike="noStrike" baseline="0">
                        <a:solidFill>
                          <a:schemeClr val="tx1"/>
                        </a:solidFill>
                        <a:latin typeface="Arial"/>
                        <a:ea typeface="Arial"/>
                        <a:cs typeface="Arial"/>
                      </a:defRPr>
                    </a:pPr>
                    <a:r>
                      <a:rPr lang="en-CA" dirty="0"/>
                      <a:t>Other Can </a:t>
                    </a:r>
                    <a:r>
                      <a:rPr lang="en-CA" dirty="0" smtClean="0"/>
                      <a:t>4.3%</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dLbl>
              <c:idx val="3"/>
              <c:tx>
                <c:rich>
                  <a:bodyPr/>
                  <a:lstStyle/>
                  <a:p>
                    <a:pPr>
                      <a:defRPr sz="1023" b="1" i="0" u="none" strike="noStrike" baseline="0">
                        <a:solidFill>
                          <a:schemeClr val="tx1"/>
                        </a:solidFill>
                        <a:latin typeface="Arial"/>
                        <a:ea typeface="Arial"/>
                        <a:cs typeface="Arial"/>
                      </a:defRPr>
                    </a:pPr>
                    <a:r>
                      <a:rPr lang="en-CA" dirty="0" smtClean="0"/>
                      <a:t>Overseas</a:t>
                    </a:r>
                    <a:r>
                      <a:rPr lang="en-CA" dirty="0"/>
                      <a:t>
 </a:t>
                    </a:r>
                    <a:r>
                      <a:rPr lang="en-CA" dirty="0" smtClean="0"/>
                      <a:t>1.7%</a:t>
                    </a:r>
                    <a:endParaRPr lang="en-CA" dirty="0"/>
                  </a:p>
                </c:rich>
              </c:tx>
              <c:spPr>
                <a:noFill/>
                <a:ln w="25374">
                  <a:noFill/>
                </a:ln>
              </c:spPr>
              <c:dLblPos val="bestFit"/>
              <c:showLegendKey val="0"/>
              <c:showVal val="0"/>
              <c:showCatName val="0"/>
              <c:showSerName val="0"/>
              <c:showPercent val="0"/>
              <c:showBubbleSize val="0"/>
              <c:extLst>
                <c:ext xmlns:c15="http://schemas.microsoft.com/office/drawing/2012/chart" uri="{CE6537A1-D6FC-4f65-9D91-7224C49458BB}"/>
              </c:extLst>
            </c:dLbl>
            <c:spPr>
              <a:noFill/>
              <a:ln w="25374">
                <a:noFill/>
              </a:ln>
            </c:spPr>
            <c:txPr>
              <a:bodyPr/>
              <a:lstStyle/>
              <a:p>
                <a:pPr>
                  <a:defRPr sz="1024"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OS</c:v>
                </c:pt>
              </c:strCache>
            </c:strRef>
          </c:cat>
          <c:val>
            <c:numRef>
              <c:f>Sheet1!$B$2:$E$2</c:f>
              <c:numCache>
                <c:formatCode>0.00%</c:formatCode>
                <c:ptCount val="4"/>
                <c:pt idx="0">
                  <c:v>0.86499999999999999</c:v>
                </c:pt>
                <c:pt idx="1">
                  <c:v>7.4999999999999997E-2</c:v>
                </c:pt>
                <c:pt idx="2">
                  <c:v>4.2999999999999997E-2</c:v>
                </c:pt>
                <c:pt idx="3">
                  <c:v>1.7000000000000001E-2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a:solidFill>
                  <a:srgbClr val="000000"/>
                </a:solidFill>
                <a:latin typeface="Arial"/>
                <a:cs typeface="Arial"/>
              </a:rPr>
              <a:t>Visitor 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$23.9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701"/>
          <c:y val="0.88581853526179999"/>
        </c:manualLayout>
      </c:layout>
      <c:overlay val="0"/>
      <c:spPr>
        <a:noFill/>
        <a:ln w="25488">
          <a:noFill/>
        </a:ln>
      </c:spPr>
    </c:title>
    <c:autoTitleDeleted val="0"/>
    <c:plotArea>
      <c:layout>
        <c:manualLayout>
          <c:layoutTarget val="inner"/>
          <c:xMode val="edge"/>
          <c:yMode val="edge"/>
          <c:x val="0.12569832402234599"/>
          <c:y val="7.64525993883792E-2"/>
          <c:w val="0.68994413407821198"/>
          <c:h val="0.75535168195718705"/>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0"/>
              <c:layout>
                <c:manualLayout>
                  <c:x val="-0.26890502924118098"/>
                  <c:y val="-5.49148278028352E-2"/>
                </c:manualLayout>
              </c:layout>
              <c:tx>
                <c:rich>
                  <a:bodyPr/>
                  <a:lstStyle/>
                  <a:p>
                    <a:pPr>
                      <a:defRPr sz="1079" b="1" i="0" u="none" strike="noStrike" baseline="0">
                        <a:solidFill>
                          <a:schemeClr val="tx1"/>
                        </a:solidFill>
                        <a:latin typeface="Arial"/>
                        <a:ea typeface="Arial"/>
                        <a:cs typeface="Arial"/>
                      </a:defRPr>
                    </a:pPr>
                    <a:r>
                      <a:rPr lang="en-CA" dirty="0" err="1"/>
                      <a:t>Ont</a:t>
                    </a:r>
                    <a:r>
                      <a:rPr lang="en-CA" dirty="0"/>
                      <a:t>
</a:t>
                    </a:r>
                    <a:r>
                      <a:rPr lang="en-CA" dirty="0" smtClean="0"/>
                      <a:t>57.2%</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dLbl>
              <c:idx val="1"/>
              <c:layout>
                <c:manualLayout>
                  <c:x val="0.18465035272078001"/>
                  <c:y val="-0.132234716638061"/>
                </c:manualLayout>
              </c:layout>
              <c:tx>
                <c:rich>
                  <a:bodyPr/>
                  <a:lstStyle/>
                  <a:p>
                    <a:pPr>
                      <a:defRPr sz="1079" b="1" i="0" u="none" strike="noStrike" baseline="0">
                        <a:solidFill>
                          <a:srgbClr val="FFFFFF"/>
                        </a:solidFill>
                        <a:latin typeface="Arial"/>
                        <a:ea typeface="Arial"/>
                        <a:cs typeface="Arial"/>
                      </a:defRPr>
                    </a:pPr>
                    <a:r>
                      <a:rPr lang="en-CA" dirty="0"/>
                      <a:t>U.S.
 </a:t>
                    </a:r>
                    <a:r>
                      <a:rPr lang="en-CA" dirty="0" smtClean="0"/>
                      <a:t>13.5%</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dLbl>
              <c:idx val="2"/>
              <c:layout>
                <c:manualLayout>
                  <c:x val="-1.13841228110978E-18"/>
                  <c:y val="7.8770167714264996E-3"/>
                </c:manualLayout>
              </c:layout>
              <c:tx>
                <c:rich>
                  <a:bodyPr/>
                  <a:lstStyle/>
                  <a:p>
                    <a:pPr>
                      <a:defRPr sz="1079" b="1" i="0" u="none" strike="noStrike" baseline="0">
                        <a:solidFill>
                          <a:schemeClr val="tx1"/>
                        </a:solidFill>
                        <a:latin typeface="Arial"/>
                        <a:ea typeface="Arial"/>
                        <a:cs typeface="Arial"/>
                      </a:defRPr>
                    </a:pPr>
                    <a:r>
                      <a:rPr lang="en-CA" dirty="0"/>
                      <a:t>Other Can </a:t>
                    </a:r>
                    <a:r>
                      <a:rPr lang="en-CA" baseline="0" dirty="0" smtClean="0"/>
                      <a:t> 8.6%</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dLbl>
              <c:idx val="3"/>
              <c:tx>
                <c:rich>
                  <a:bodyPr/>
                  <a:lstStyle/>
                  <a:p>
                    <a:pPr>
                      <a:defRPr sz="1079" b="1" i="0" u="none" strike="noStrike" baseline="0">
                        <a:solidFill>
                          <a:schemeClr val="tx1"/>
                        </a:solidFill>
                        <a:latin typeface="Arial"/>
                        <a:ea typeface="Arial"/>
                        <a:cs typeface="Arial"/>
                      </a:defRPr>
                    </a:pPr>
                    <a:r>
                      <a:rPr lang="en-CA" sz="1000" dirty="0" smtClean="0"/>
                      <a:t>Overseas</a:t>
                    </a:r>
                    <a:r>
                      <a:rPr lang="en-CA" dirty="0"/>
                      <a:t>
</a:t>
                    </a:r>
                    <a:r>
                      <a:rPr lang="en-CA" dirty="0" smtClean="0"/>
                      <a:t>20.7%</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spPr>
              <a:noFill/>
              <a:ln w="25488">
                <a:noFill/>
              </a:ln>
            </c:spPr>
            <c:txPr>
              <a:bodyPr/>
              <a:lstStyle/>
              <a:p>
                <a:pPr>
                  <a:defRPr sz="1080"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Overseas</c:v>
                </c:pt>
              </c:strCache>
            </c:strRef>
          </c:cat>
          <c:val>
            <c:numRef>
              <c:f>Sheet1!$B$2:$E$2</c:f>
              <c:numCache>
                <c:formatCode>0.00%</c:formatCode>
                <c:ptCount val="4"/>
                <c:pt idx="0">
                  <c:v>0.57199999999999995</c:v>
                </c:pt>
                <c:pt idx="1">
                  <c:v>0.13500000000000001</c:v>
                </c:pt>
                <c:pt idx="2">
                  <c:v>8.5999999999999993E-2</c:v>
                </c:pt>
                <c:pt idx="3">
                  <c:v>0.20699999999999999</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01"/>
          <c:y val="3.4375000000000003E-2"/>
          <c:w val="0.76189583333333399"/>
          <c:h val="0.86414566929133896"/>
        </c:manualLayout>
      </c:layout>
      <c:barChart>
        <c:barDir val="col"/>
        <c:grouping val="clustered"/>
        <c:varyColors val="0"/>
        <c:ser>
          <c:idx val="0"/>
          <c:order val="0"/>
          <c:tx>
            <c:strRef>
              <c:f>Sheet1!$B$1</c:f>
              <c:strCache>
                <c:ptCount val="1"/>
                <c:pt idx="0">
                  <c:v>Visits</c:v>
                </c:pt>
              </c:strCache>
            </c:strRef>
          </c:tx>
          <c:spPr>
            <a:solidFill>
              <a:srgbClr val="FF0000"/>
            </a:solidFill>
          </c:spPr>
          <c:invertIfNegative val="0"/>
          <c:dLbls>
            <c:numFmt formatCode="0%" sourceLinked="0"/>
            <c:spPr>
              <a:noFill/>
              <a:ln>
                <a:noFill/>
              </a:ln>
              <a:effectLst/>
            </c:spPr>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0.12092735574782799</c:v>
                </c:pt>
                <c:pt idx="1">
                  <c:v>9.07988878461818E-2</c:v>
                </c:pt>
                <c:pt idx="2">
                  <c:v>7.4252231704781305E-2</c:v>
                </c:pt>
                <c:pt idx="3">
                  <c:v>7.7484205702618394E-2</c:v>
                </c:pt>
                <c:pt idx="4">
                  <c:v>0.20082346035679099</c:v>
                </c:pt>
                <c:pt idx="5">
                  <c:v>8.5228351337613806E-2</c:v>
                </c:pt>
                <c:pt idx="6">
                  <c:v>9.2090350235041599E-2</c:v>
                </c:pt>
                <c:pt idx="7">
                  <c:v>4.0233412079377001E-2</c:v>
                </c:pt>
                <c:pt idx="8">
                  <c:v>5.7579316420791497E-2</c:v>
                </c:pt>
                <c:pt idx="9">
                  <c:v>6.4444290708218596E-2</c:v>
                </c:pt>
                <c:pt idx="10">
                  <c:v>3.4644258782155699E-2</c:v>
                </c:pt>
                <c:pt idx="11">
                  <c:v>3.0667247147206599E-2</c:v>
                </c:pt>
                <c:pt idx="12">
                  <c:v>5.9383102557001702E-2</c:v>
                </c:pt>
              </c:numCache>
            </c:numRef>
          </c:val>
        </c:ser>
        <c:ser>
          <c:idx val="1"/>
          <c:order val="1"/>
          <c:tx>
            <c:strRef>
              <c:f>Sheet1!$C$1</c:f>
              <c:strCache>
                <c:ptCount val="1"/>
                <c:pt idx="0">
                  <c:v>Visitor Spending</c:v>
                </c:pt>
              </c:strCache>
            </c:strRef>
          </c:tx>
          <c:spPr>
            <a:solidFill>
              <a:srgbClr val="0070C0"/>
            </a:solidFill>
          </c:spPr>
          <c:invertIfNegative val="0"/>
          <c:dLbls>
            <c:numFmt formatCode="0%" sourceLinked="0"/>
            <c:spPr>
              <a:noFill/>
              <a:ln>
                <a:noFill/>
              </a:ln>
              <a:effectLst/>
            </c:spPr>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7.37430197082109E-2</c:v>
                </c:pt>
                <c:pt idx="1">
                  <c:v>8.1078730212796796E-2</c:v>
                </c:pt>
                <c:pt idx="2">
                  <c:v>3.4278871503211197E-2</c:v>
                </c:pt>
                <c:pt idx="3">
                  <c:v>4.1623450261827899E-2</c:v>
                </c:pt>
                <c:pt idx="4">
                  <c:v>0.34621775284032602</c:v>
                </c:pt>
                <c:pt idx="5">
                  <c:v>3.8946362963951403E-2</c:v>
                </c:pt>
                <c:pt idx="6">
                  <c:v>5.7636735081510897E-2</c:v>
                </c:pt>
                <c:pt idx="7">
                  <c:v>2.0549159692455701E-2</c:v>
                </c:pt>
                <c:pt idx="8">
                  <c:v>3.95673203692068E-2</c:v>
                </c:pt>
                <c:pt idx="9">
                  <c:v>6.9186034669198496E-2</c:v>
                </c:pt>
                <c:pt idx="10">
                  <c:v>2.2148196844863199E-2</c:v>
                </c:pt>
                <c:pt idx="11">
                  <c:v>2.4634683277339701E-2</c:v>
                </c:pt>
                <c:pt idx="12">
                  <c:v>6.2480477947314803E-2</c:v>
                </c:pt>
              </c:numCache>
            </c:numRef>
          </c:val>
        </c:ser>
        <c:dLbls>
          <c:showLegendKey val="0"/>
          <c:showVal val="0"/>
          <c:showCatName val="0"/>
          <c:showSerName val="0"/>
          <c:showPercent val="0"/>
          <c:showBubbleSize val="0"/>
        </c:dLbls>
        <c:gapWidth val="150"/>
        <c:axId val="386065552"/>
        <c:axId val="386065944"/>
      </c:barChart>
      <c:catAx>
        <c:axId val="386065552"/>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386065944"/>
        <c:crosses val="autoZero"/>
        <c:auto val="1"/>
        <c:lblAlgn val="ctr"/>
        <c:lblOffset val="100"/>
        <c:noMultiLvlLbl val="0"/>
      </c:catAx>
      <c:valAx>
        <c:axId val="386065944"/>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386065552"/>
        <c:crosses val="autoZero"/>
        <c:crossBetween val="between"/>
      </c:valAx>
    </c:plotArea>
    <c:legend>
      <c:legendPos val="r"/>
      <c:layout>
        <c:manualLayout>
          <c:xMode val="edge"/>
          <c:yMode val="edge"/>
          <c:x val="0.385053805774278"/>
          <c:y val="0.46278469488189"/>
          <c:w val="0.58577952755905505"/>
          <c:h val="0.10664517716535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Cycling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$428 million</a:t>
            </a:r>
            <a:endParaRPr lang="en-CA" dirty="0"/>
          </a:p>
        </c:rich>
      </c:tx>
      <c:layout>
        <c:manualLayout>
          <c:xMode val="edge"/>
          <c:yMode val="edge"/>
          <c:x val="8.7998923695689193E-2"/>
          <c:y val="0.87767588555718901"/>
        </c:manualLayout>
      </c:layout>
      <c:overlay val="0"/>
      <c:spPr>
        <a:noFill/>
        <a:ln w="24535">
          <a:noFill/>
        </a:ln>
      </c:spPr>
    </c:title>
    <c:autoTitleDeleted val="0"/>
    <c:plotArea>
      <c:layout>
        <c:manualLayout>
          <c:layoutTarget val="inner"/>
          <c:xMode val="edge"/>
          <c:yMode val="edge"/>
          <c:x val="0.12569832402234599"/>
          <c:y val="0.15131040131040099"/>
          <c:w val="0.62129128193508198"/>
          <c:h val="0.68049382026654803"/>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0"/>
              <c:layout>
                <c:manualLayout>
                  <c:x val="-0.20055967824165899"/>
                  <c:y val="-0.224289462265675"/>
                </c:manualLayout>
              </c:layout>
              <c:tx>
                <c:rich>
                  <a:bodyPr/>
                  <a:lstStyle/>
                  <a:p>
                    <a:pPr>
                      <a:defRPr sz="1039" b="1" i="0" u="none" strike="noStrike" baseline="0">
                        <a:solidFill>
                          <a:schemeClr val="tx1"/>
                        </a:solidFill>
                        <a:latin typeface="Arial"/>
                        <a:ea typeface="Arial"/>
                        <a:cs typeface="Arial"/>
                      </a:defRPr>
                    </a:pPr>
                    <a:r>
                      <a:rPr lang="en-CA" dirty="0" err="1"/>
                      <a:t>Ont</a:t>
                    </a:r>
                    <a:r>
                      <a:rPr lang="en-CA" dirty="0"/>
                      <a:t>
</a:t>
                    </a:r>
                    <a:r>
                      <a:rPr lang="en-CA" dirty="0" smtClean="0"/>
                      <a:t>67.1%</a:t>
                    </a:r>
                    <a:endParaRPr lang="en-CA" dirty="0"/>
                  </a:p>
                </c:rich>
              </c:tx>
              <c:spPr>
                <a:noFill/>
                <a:ln w="24535">
                  <a:noFill/>
                </a:ln>
              </c:spPr>
              <c:dLblPos val="bestFit"/>
              <c:showLegendKey val="0"/>
              <c:showVal val="0"/>
              <c:showCatName val="0"/>
              <c:showSerName val="0"/>
              <c:showPercent val="0"/>
              <c:showBubbleSize val="0"/>
              <c:extLst>
                <c:ext xmlns:c15="http://schemas.microsoft.com/office/drawing/2012/chart" uri="{CE6537A1-D6FC-4f65-9D91-7224C49458BB}"/>
              </c:extLst>
            </c:dLbl>
            <c:dLbl>
              <c:idx val="1"/>
              <c:layout>
                <c:manualLayout>
                  <c:x val="-3.89735455729904E-4"/>
                  <c:y val="-8.5307639414641603E-3"/>
                </c:manualLayout>
              </c:layout>
              <c:tx>
                <c:rich>
                  <a:bodyPr/>
                  <a:lstStyle/>
                  <a:p>
                    <a:pPr>
                      <a:defRPr sz="1039" b="1" i="0" u="none" strike="noStrike" baseline="0">
                        <a:solidFill>
                          <a:srgbClr val="FFFFFF"/>
                        </a:solidFill>
                        <a:latin typeface="Arial"/>
                        <a:ea typeface="Arial"/>
                        <a:cs typeface="Arial"/>
                      </a:defRPr>
                    </a:pPr>
                    <a:r>
                      <a:rPr lang="en-CA" dirty="0">
                        <a:solidFill>
                          <a:schemeClr val="tx1"/>
                        </a:solidFill>
                      </a:rPr>
                      <a:t>U.S.
</a:t>
                    </a:r>
                    <a:r>
                      <a:rPr lang="en-CA" dirty="0" smtClean="0">
                        <a:solidFill>
                          <a:schemeClr val="tx1"/>
                        </a:solidFill>
                      </a:rPr>
                      <a:t>2.2%</a:t>
                    </a:r>
                    <a:endParaRPr lang="en-CA" dirty="0">
                      <a:solidFill>
                        <a:schemeClr val="tx1"/>
                      </a:solidFill>
                    </a:endParaRPr>
                  </a:p>
                </c:rich>
              </c:tx>
              <c:spPr>
                <a:noFill/>
                <a:ln w="24535">
                  <a:noFill/>
                </a:ln>
              </c:spPr>
              <c:dLblPos val="bestFit"/>
              <c:showLegendKey val="0"/>
              <c:showVal val="0"/>
              <c:showCatName val="0"/>
              <c:showSerName val="0"/>
              <c:showPercent val="0"/>
              <c:showBubbleSize val="0"/>
              <c:extLst>
                <c:ext xmlns:c15="http://schemas.microsoft.com/office/drawing/2012/chart" uri="{CE6537A1-D6FC-4f65-9D91-7224C49458BB}"/>
              </c:extLst>
            </c:dLbl>
            <c:dLbl>
              <c:idx val="2"/>
              <c:layout>
                <c:manualLayout>
                  <c:x val="0.115107913669065"/>
                  <c:y val="-9.3045961913806603E-7"/>
                </c:manualLayout>
              </c:layout>
              <c:tx>
                <c:rich>
                  <a:bodyPr/>
                  <a:lstStyle/>
                  <a:p>
                    <a:pPr>
                      <a:defRPr sz="1039" b="1" i="0" u="none" strike="noStrike" baseline="0">
                        <a:solidFill>
                          <a:schemeClr val="tx1"/>
                        </a:solidFill>
                        <a:latin typeface="Arial"/>
                        <a:ea typeface="Arial"/>
                        <a:cs typeface="Arial"/>
                      </a:defRPr>
                    </a:pPr>
                    <a:r>
                      <a:rPr lang="en-CA" dirty="0"/>
                      <a:t>Other Can </a:t>
                    </a:r>
                    <a:r>
                      <a:rPr lang="en-CA" dirty="0" smtClean="0"/>
                      <a:t>9.9%</a:t>
                    </a:r>
                    <a:endParaRPr lang="en-CA" dirty="0"/>
                  </a:p>
                </c:rich>
              </c:tx>
              <c:spPr>
                <a:noFill/>
                <a:ln w="24535">
                  <a:noFill/>
                </a:ln>
              </c:spPr>
              <c:dLblPos val="bestFit"/>
              <c:showLegendKey val="0"/>
              <c:showVal val="0"/>
              <c:showCatName val="0"/>
              <c:showSerName val="0"/>
              <c:showPercent val="0"/>
              <c:showBubbleSize val="0"/>
              <c:extLst>
                <c:ext xmlns:c15="http://schemas.microsoft.com/office/drawing/2012/chart" uri="{CE6537A1-D6FC-4f65-9D91-7224C49458BB}"/>
              </c:extLst>
            </c:dLbl>
            <c:dLbl>
              <c:idx val="3"/>
              <c:layout>
                <c:manualLayout>
                  <c:x val="0.17470288336260101"/>
                  <c:y val="0.13952428080899101"/>
                </c:manualLayout>
              </c:layout>
              <c:tx>
                <c:rich>
                  <a:bodyPr/>
                  <a:lstStyle/>
                  <a:p>
                    <a:pPr>
                      <a:defRPr sz="1039" b="1" i="0" u="none" strike="noStrike" baseline="0">
                        <a:solidFill>
                          <a:schemeClr val="tx1"/>
                        </a:solidFill>
                        <a:latin typeface="Arial"/>
                        <a:ea typeface="Arial"/>
                        <a:cs typeface="Arial"/>
                      </a:defRPr>
                    </a:pPr>
                    <a:r>
                      <a:rPr lang="en-CA" dirty="0" smtClean="0"/>
                      <a:t>Overseas</a:t>
                    </a:r>
                    <a:r>
                      <a:rPr lang="en-CA" dirty="0"/>
                      <a:t>
</a:t>
                    </a:r>
                    <a:r>
                      <a:rPr lang="en-CA" dirty="0" smtClean="0"/>
                      <a:t>20.8%</a:t>
                    </a:r>
                    <a:endParaRPr lang="en-CA" dirty="0"/>
                  </a:p>
                </c:rich>
              </c:tx>
              <c:spPr>
                <a:noFill/>
                <a:ln w="24535">
                  <a:noFill/>
                </a:ln>
              </c:spPr>
              <c:dLblPos val="bestFit"/>
              <c:showLegendKey val="0"/>
              <c:showVal val="0"/>
              <c:showCatName val="0"/>
              <c:showSerName val="0"/>
              <c:showPercent val="0"/>
              <c:showBubbleSize val="0"/>
              <c:extLst>
                <c:ext xmlns:c15="http://schemas.microsoft.com/office/drawing/2012/chart" uri="{CE6537A1-D6FC-4f65-9D91-7224C49458BB}"/>
              </c:extLst>
            </c:dLbl>
            <c:spPr>
              <a:noFill/>
              <a:ln w="24535">
                <a:noFill/>
              </a:ln>
            </c:spPr>
            <c:txPr>
              <a:bodyPr/>
              <a:lstStyle/>
              <a:p>
                <a:pPr>
                  <a:defRPr sz="1041"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OS</c:v>
                </c:pt>
              </c:strCache>
            </c:strRef>
          </c:cat>
          <c:val>
            <c:numRef>
              <c:f>Sheet1!$B$2:$E$2</c:f>
              <c:numCache>
                <c:formatCode>0.0%</c:formatCode>
                <c:ptCount val="4"/>
                <c:pt idx="0">
                  <c:v>0.67127943931068201</c:v>
                </c:pt>
                <c:pt idx="1">
                  <c:v>2.1869360009031499E-2</c:v>
                </c:pt>
                <c:pt idx="2">
                  <c:v>9.9140706293155106E-2</c:v>
                </c:pt>
                <c:pt idx="3">
                  <c:v>0.20771049438713199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$23.9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701"/>
          <c:y val="0.88581853526179999"/>
        </c:manualLayout>
      </c:layout>
      <c:overlay val="0"/>
      <c:spPr>
        <a:noFill/>
        <a:ln w="25488">
          <a:noFill/>
        </a:ln>
      </c:spPr>
    </c:title>
    <c:autoTitleDeleted val="0"/>
    <c:plotArea>
      <c:layout>
        <c:manualLayout>
          <c:layoutTarget val="inner"/>
          <c:xMode val="edge"/>
          <c:yMode val="edge"/>
          <c:x val="0.12569832402234599"/>
          <c:y val="7.64525993883792E-2"/>
          <c:w val="0.68994413407821198"/>
          <c:h val="0.75535168195718705"/>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0"/>
              <c:layout>
                <c:manualLayout>
                  <c:x val="-0.26890502924118098"/>
                  <c:y val="-5.49148278028352E-2"/>
                </c:manualLayout>
              </c:layout>
              <c:tx>
                <c:rich>
                  <a:bodyPr/>
                  <a:lstStyle/>
                  <a:p>
                    <a:pPr>
                      <a:defRPr sz="1079" b="1" i="0" u="none" strike="noStrike" baseline="0">
                        <a:solidFill>
                          <a:schemeClr val="tx1"/>
                        </a:solidFill>
                        <a:latin typeface="Arial"/>
                        <a:ea typeface="Arial"/>
                        <a:cs typeface="Arial"/>
                      </a:defRPr>
                    </a:pPr>
                    <a:r>
                      <a:rPr lang="en-CA" dirty="0" err="1"/>
                      <a:t>Ont</a:t>
                    </a:r>
                    <a:r>
                      <a:rPr lang="en-CA" dirty="0"/>
                      <a:t>
</a:t>
                    </a:r>
                    <a:r>
                      <a:rPr lang="en-CA" dirty="0" smtClean="0"/>
                      <a:t>57.2%</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dLbl>
              <c:idx val="1"/>
              <c:layout>
                <c:manualLayout>
                  <c:x val="0.18465035272078001"/>
                  <c:y val="-0.132234716638061"/>
                </c:manualLayout>
              </c:layout>
              <c:tx>
                <c:rich>
                  <a:bodyPr/>
                  <a:lstStyle/>
                  <a:p>
                    <a:pPr>
                      <a:defRPr sz="1079" b="1" i="0" u="none" strike="noStrike" baseline="0">
                        <a:solidFill>
                          <a:srgbClr val="FFFFFF"/>
                        </a:solidFill>
                        <a:latin typeface="Arial"/>
                        <a:ea typeface="Arial"/>
                        <a:cs typeface="Arial"/>
                      </a:defRPr>
                    </a:pPr>
                    <a:r>
                      <a:rPr lang="en-CA" dirty="0"/>
                      <a:t>U.S.
 </a:t>
                    </a:r>
                    <a:r>
                      <a:rPr lang="en-CA" dirty="0" smtClean="0"/>
                      <a:t>13.5%</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dLbl>
              <c:idx val="2"/>
              <c:layout>
                <c:manualLayout>
                  <c:x val="-1.13841228110978E-18"/>
                  <c:y val="7.8770167714264996E-3"/>
                </c:manualLayout>
              </c:layout>
              <c:tx>
                <c:rich>
                  <a:bodyPr/>
                  <a:lstStyle/>
                  <a:p>
                    <a:pPr>
                      <a:defRPr sz="1079" b="1" i="0" u="none" strike="noStrike" baseline="0">
                        <a:solidFill>
                          <a:schemeClr val="tx1"/>
                        </a:solidFill>
                        <a:latin typeface="Arial"/>
                        <a:ea typeface="Arial"/>
                        <a:cs typeface="Arial"/>
                      </a:defRPr>
                    </a:pPr>
                    <a:r>
                      <a:rPr lang="en-CA" dirty="0"/>
                      <a:t>Other Can </a:t>
                    </a:r>
                    <a:r>
                      <a:rPr lang="en-CA" baseline="0" dirty="0" smtClean="0"/>
                      <a:t> 8.6%</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dLbl>
              <c:idx val="3"/>
              <c:tx>
                <c:rich>
                  <a:bodyPr/>
                  <a:lstStyle/>
                  <a:p>
                    <a:pPr>
                      <a:defRPr sz="1079" b="1" i="0" u="none" strike="noStrike" baseline="0">
                        <a:solidFill>
                          <a:schemeClr val="tx1"/>
                        </a:solidFill>
                        <a:latin typeface="Arial"/>
                        <a:ea typeface="Arial"/>
                        <a:cs typeface="Arial"/>
                      </a:defRPr>
                    </a:pPr>
                    <a:r>
                      <a:rPr lang="en-CA" sz="1000" dirty="0" smtClean="0"/>
                      <a:t>Overseas</a:t>
                    </a:r>
                    <a:r>
                      <a:rPr lang="en-CA" dirty="0"/>
                      <a:t>
</a:t>
                    </a:r>
                    <a:r>
                      <a:rPr lang="en-CA" dirty="0" smtClean="0"/>
                      <a:t>20.7%</a:t>
                    </a:r>
                    <a:endParaRPr lang="en-CA" dirty="0"/>
                  </a:p>
                </c:rich>
              </c:tx>
              <c:spPr>
                <a:noFill/>
                <a:ln w="25488">
                  <a:noFill/>
                </a:ln>
              </c:spPr>
              <c:dLblPos val="bestFit"/>
              <c:showLegendKey val="0"/>
              <c:showVal val="0"/>
              <c:showCatName val="0"/>
              <c:showSerName val="0"/>
              <c:showPercent val="0"/>
              <c:showBubbleSize val="0"/>
              <c:extLst>
                <c:ext xmlns:c15="http://schemas.microsoft.com/office/drawing/2012/chart" uri="{CE6537A1-D6FC-4f65-9D91-7224C49458BB}"/>
              </c:extLst>
            </c:dLbl>
            <c:spPr>
              <a:noFill/>
              <a:ln w="25488">
                <a:noFill/>
              </a:ln>
            </c:spPr>
            <c:txPr>
              <a:bodyPr/>
              <a:lstStyle/>
              <a:p>
                <a:pPr>
                  <a:defRPr sz="1080" b="1" i="0" u="none" strike="noStrike" baseline="0">
                    <a:solidFill>
                      <a:srgbClr val="FFFFFF"/>
                    </a:solidFill>
                    <a:latin typeface="Arial"/>
                    <a:ea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Ont</c:v>
                </c:pt>
                <c:pt idx="1">
                  <c:v>U.S.</c:v>
                </c:pt>
                <c:pt idx="2">
                  <c:v>Other Can</c:v>
                </c:pt>
                <c:pt idx="3">
                  <c:v>Overseas</c:v>
                </c:pt>
              </c:strCache>
            </c:strRef>
          </c:cat>
          <c:val>
            <c:numRef>
              <c:f>Sheet1!$B$2:$E$2</c:f>
              <c:numCache>
                <c:formatCode>0.00%</c:formatCode>
                <c:ptCount val="4"/>
                <c:pt idx="0">
                  <c:v>0.57199999999999995</c:v>
                </c:pt>
                <c:pt idx="1">
                  <c:v>0.13500000000000001</c:v>
                </c:pt>
                <c:pt idx="2">
                  <c:v>8.5999999999999993E-2</c:v>
                </c:pt>
                <c:pt idx="3">
                  <c:v>0.20699999999999999</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99"/>
          <c:y val="2.0283975659229202E-2"/>
          <c:w val="0.79134295227524998"/>
          <c:h val="0.87829614604462503"/>
        </c:manualLayout>
      </c:layout>
      <c:barChart>
        <c:barDir val="bar"/>
        <c:grouping val="clustered"/>
        <c:varyColors val="0"/>
        <c:ser>
          <c:idx val="0"/>
          <c:order val="0"/>
          <c:tx>
            <c:strRef>
              <c:f>Sheet1!$A$2</c:f>
              <c:strCache>
                <c:ptCount val="1"/>
                <c:pt idx="0">
                  <c:v>Cycling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0.10420460538450101</c:v>
                </c:pt>
                <c:pt idx="1">
                  <c:v>2.95292720670438E-2</c:v>
                </c:pt>
                <c:pt idx="2">
                  <c:v>0.118921934104163</c:v>
                </c:pt>
                <c:pt idx="3">
                  <c:v>8.3867306884129397E-2</c:v>
                </c:pt>
                <c:pt idx="4">
                  <c:v>0.35229544260684897</c:v>
                </c:pt>
                <c:pt idx="5">
                  <c:v>0.15057455381427401</c:v>
                </c:pt>
                <c:pt idx="6">
                  <c:v>6.4471318275165307E-2</c:v>
                </c:pt>
                <c:pt idx="7">
                  <c:v>1.66561323940412E-2</c:v>
                </c:pt>
                <c:pt idx="8">
                  <c:v>8.2689514575695604E-3</c:v>
                </c:pt>
                <c:pt idx="9">
                  <c:v>2.6714328289152899E-2</c:v>
                </c:pt>
                <c:pt idx="10">
                  <c:v>1.10310076688929E-2</c:v>
                </c:pt>
                <c:pt idx="11">
                  <c:v>3.7096318785420298E-4</c:v>
                </c:pt>
                <c:pt idx="12">
                  <c:v>3.3094183866363598E-2</c:v>
                </c:pt>
              </c:numCache>
            </c:numRef>
          </c:val>
        </c:ser>
        <c:ser>
          <c:idx val="1"/>
          <c:order val="1"/>
          <c:tx>
            <c:strRef>
              <c:f>Sheet1!$A$3</c:f>
              <c:strCache>
                <c:ptCount val="1"/>
                <c:pt idx="0">
                  <c:v>Total</c:v>
                </c:pt>
              </c:strCache>
            </c:strRef>
          </c:tx>
          <c:spPr>
            <a:solidFill>
              <a:schemeClr val="accent2"/>
            </a:solidFill>
          </c:spPr>
          <c:invertIfNegative val="0"/>
          <c:dLbls>
            <c:numFmt formatCode="0%" sourceLinked="0"/>
            <c:spPr>
              <a:noFill/>
              <a:ln>
                <a:noFill/>
              </a:ln>
              <a:effectLst/>
            </c:spPr>
            <c:txPr>
              <a:bodyPr/>
              <a:lstStyle/>
              <a:p>
                <a:pPr>
                  <a:defRPr sz="10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0.11899999999999999</c:v>
                </c:pt>
                <c:pt idx="1">
                  <c:v>3.4000000000000002E-2</c:v>
                </c:pt>
                <c:pt idx="2">
                  <c:v>0.109</c:v>
                </c:pt>
                <c:pt idx="3">
                  <c:v>0.10100000000000001</c:v>
                </c:pt>
                <c:pt idx="4">
                  <c:v>0.218</c:v>
                </c:pt>
                <c:pt idx="5">
                  <c:v>0.126</c:v>
                </c:pt>
                <c:pt idx="6">
                  <c:v>8.5999999999999993E-2</c:v>
                </c:pt>
                <c:pt idx="7">
                  <c:v>3.1E-2</c:v>
                </c:pt>
                <c:pt idx="8">
                  <c:v>4.9000000000000002E-2</c:v>
                </c:pt>
                <c:pt idx="9">
                  <c:v>4.4999999999999998E-2</c:v>
                </c:pt>
                <c:pt idx="10">
                  <c:v>2.7E-2</c:v>
                </c:pt>
                <c:pt idx="11">
                  <c:v>7.0000000000000001E-3</c:v>
                </c:pt>
                <c:pt idx="12">
                  <c:v>4.5999999999999999E-2</c:v>
                </c:pt>
              </c:numCache>
            </c:numRef>
          </c:val>
        </c:ser>
        <c:dLbls>
          <c:showLegendKey val="0"/>
          <c:showVal val="0"/>
          <c:showCatName val="0"/>
          <c:showSerName val="0"/>
          <c:showPercent val="0"/>
          <c:showBubbleSize val="0"/>
        </c:dLbls>
        <c:gapWidth val="150"/>
        <c:axId val="382592664"/>
        <c:axId val="382562024"/>
      </c:barChart>
      <c:catAx>
        <c:axId val="382592664"/>
        <c:scaling>
          <c:orientation val="minMax"/>
        </c:scaling>
        <c:delete val="0"/>
        <c:axPos val="l"/>
        <c:title>
          <c:tx>
            <c:rich>
              <a:bodyPr rot="-5400000" vert="horz"/>
              <a:lstStyle/>
              <a:p>
                <a:pPr>
                  <a:defRPr/>
                </a:pPr>
                <a:r>
                  <a:rPr lang="en-US" dirty="0" smtClean="0"/>
                  <a:t>Region of Residence</a:t>
                </a:r>
                <a:endParaRPr lang="en-US" dirty="0"/>
              </a:p>
            </c:rich>
          </c:tx>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382562024"/>
        <c:crosses val="autoZero"/>
        <c:auto val="1"/>
        <c:lblAlgn val="ctr"/>
        <c:lblOffset val="100"/>
        <c:tickLblSkip val="1"/>
        <c:tickMarkSkip val="1"/>
        <c:noMultiLvlLbl val="0"/>
      </c:catAx>
      <c:valAx>
        <c:axId val="38256202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382592664"/>
        <c:crosses val="autoZero"/>
        <c:crossBetween val="between"/>
        <c:majorUnit val="0.05"/>
      </c:valAx>
      <c:spPr>
        <a:noFill/>
        <a:ln w="25404">
          <a:noFill/>
        </a:ln>
      </c:spPr>
    </c:plotArea>
    <c:legend>
      <c:legendPos val="r"/>
      <c:layout>
        <c:manualLayout>
          <c:xMode val="edge"/>
          <c:yMode val="edge"/>
          <c:x val="0.44763749534231201"/>
          <c:y val="7.5366444579042999E-2"/>
          <c:w val="0.23288143052592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99"/>
          <c:y val="2.0283975659229202E-2"/>
          <c:w val="0.79134295227524998"/>
          <c:h val="0.87829614604462503"/>
        </c:manualLayout>
      </c:layout>
      <c:barChart>
        <c:barDir val="bar"/>
        <c:grouping val="clustered"/>
        <c:varyColors val="0"/>
        <c:ser>
          <c:idx val="0"/>
          <c:order val="0"/>
          <c:tx>
            <c:strRef>
              <c:f>Sheet1!$A$2</c:f>
              <c:strCache>
                <c:ptCount val="1"/>
                <c:pt idx="0">
                  <c:v>Cycling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Brazil</c:v>
                </c:pt>
                <c:pt idx="1">
                  <c:v>Japan</c:v>
                </c:pt>
                <c:pt idx="2">
                  <c:v>Mexico</c:v>
                </c:pt>
                <c:pt idx="3">
                  <c:v>India</c:v>
                </c:pt>
                <c:pt idx="4">
                  <c:v>Mainland China</c:v>
                </c:pt>
                <c:pt idx="5">
                  <c:v>South Korea</c:v>
                </c:pt>
                <c:pt idx="6">
                  <c:v>Germany</c:v>
                </c:pt>
                <c:pt idx="7">
                  <c:v>UK</c:v>
                </c:pt>
                <c:pt idx="8">
                  <c:v>France</c:v>
                </c:pt>
              </c:strCache>
            </c:strRef>
          </c:cat>
          <c:val>
            <c:numRef>
              <c:f>Sheet1!$B$2:$J$2</c:f>
              <c:numCache>
                <c:formatCode>0.0%</c:formatCode>
                <c:ptCount val="9"/>
                <c:pt idx="0">
                  <c:v>0</c:v>
                </c:pt>
                <c:pt idx="1">
                  <c:v>0</c:v>
                </c:pt>
                <c:pt idx="2">
                  <c:v>4.6026341894318101E-3</c:v>
                </c:pt>
                <c:pt idx="3">
                  <c:v>1.2767072978875801E-2</c:v>
                </c:pt>
                <c:pt idx="4">
                  <c:v>2.9169457661344999E-2</c:v>
                </c:pt>
                <c:pt idx="5">
                  <c:v>3.2664726009777399E-2</c:v>
                </c:pt>
                <c:pt idx="6">
                  <c:v>8.3606781810987699E-2</c:v>
                </c:pt>
                <c:pt idx="7">
                  <c:v>0.11569089423434099</c:v>
                </c:pt>
                <c:pt idx="8">
                  <c:v>0.15143786030370099</c:v>
                </c:pt>
              </c:numCache>
            </c:numRef>
          </c:val>
        </c:ser>
        <c:ser>
          <c:idx val="1"/>
          <c:order val="1"/>
          <c:tx>
            <c:strRef>
              <c:f>Sheet1!$A$3</c:f>
              <c:strCache>
                <c:ptCount val="1"/>
                <c:pt idx="0">
                  <c:v>Total</c:v>
                </c:pt>
              </c:strCache>
            </c:strRef>
          </c:tx>
          <c:spPr>
            <a:solidFill>
              <a:schemeClr val="accent2"/>
            </a:solidFill>
          </c:spPr>
          <c:invertIfNegative val="0"/>
          <c:dLbls>
            <c:numFmt formatCode="0%" sourceLinked="0"/>
            <c:spPr>
              <a:noFill/>
              <a:ln>
                <a:noFill/>
              </a:ln>
              <a:effectLst/>
            </c:spPr>
            <c:txPr>
              <a:bodyPr/>
              <a:lstStyle/>
              <a:p>
                <a:pPr>
                  <a:defRPr sz="10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Brazil</c:v>
                </c:pt>
                <c:pt idx="1">
                  <c:v>Japan</c:v>
                </c:pt>
                <c:pt idx="2">
                  <c:v>Mexico</c:v>
                </c:pt>
                <c:pt idx="3">
                  <c:v>India</c:v>
                </c:pt>
                <c:pt idx="4">
                  <c:v>Mainland China</c:v>
                </c:pt>
                <c:pt idx="5">
                  <c:v>South Korea</c:v>
                </c:pt>
                <c:pt idx="6">
                  <c:v>Germany</c:v>
                </c:pt>
                <c:pt idx="7">
                  <c:v>UK</c:v>
                </c:pt>
                <c:pt idx="8">
                  <c:v>France</c:v>
                </c:pt>
              </c:strCache>
            </c:strRef>
          </c:cat>
          <c:val>
            <c:numRef>
              <c:f>Sheet1!$B$3:$J$3</c:f>
              <c:numCache>
                <c:formatCode>0.0%</c:formatCode>
                <c:ptCount val="9"/>
                <c:pt idx="0">
                  <c:v>2.77316181996758E-2</c:v>
                </c:pt>
                <c:pt idx="1">
                  <c:v>5.40295025780545E-2</c:v>
                </c:pt>
                <c:pt idx="2">
                  <c:v>3.3441066639102401E-2</c:v>
                </c:pt>
                <c:pt idx="3">
                  <c:v>5.7933745654518802E-2</c:v>
                </c:pt>
                <c:pt idx="4">
                  <c:v>8.2024209142159202E-2</c:v>
                </c:pt>
                <c:pt idx="5">
                  <c:v>4.2813712236827998E-2</c:v>
                </c:pt>
                <c:pt idx="6">
                  <c:v>5.7995086944531302E-2</c:v>
                </c:pt>
                <c:pt idx="7">
                  <c:v>0.124615378742588</c:v>
                </c:pt>
                <c:pt idx="8">
                  <c:v>5.8068901034119901E-2</c:v>
                </c:pt>
              </c:numCache>
            </c:numRef>
          </c:val>
        </c:ser>
        <c:dLbls>
          <c:showLegendKey val="0"/>
          <c:showVal val="0"/>
          <c:showCatName val="0"/>
          <c:showSerName val="0"/>
          <c:showPercent val="0"/>
          <c:showBubbleSize val="0"/>
        </c:dLbls>
        <c:gapWidth val="150"/>
        <c:axId val="334615560"/>
        <c:axId val="382943104"/>
      </c:barChart>
      <c:catAx>
        <c:axId val="334615560"/>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382943104"/>
        <c:crosses val="autoZero"/>
        <c:auto val="1"/>
        <c:lblAlgn val="ctr"/>
        <c:lblOffset val="100"/>
        <c:tickLblSkip val="1"/>
        <c:tickMarkSkip val="1"/>
        <c:noMultiLvlLbl val="0"/>
      </c:catAx>
      <c:valAx>
        <c:axId val="38294310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334615560"/>
        <c:crosses val="autoZero"/>
        <c:crossBetween val="between"/>
        <c:majorUnit val="0.05"/>
      </c:valAx>
      <c:spPr>
        <a:noFill/>
        <a:ln w="25404">
          <a:noFill/>
        </a:ln>
      </c:spPr>
    </c:plotArea>
    <c:legend>
      <c:legendPos val="r"/>
      <c:layout>
        <c:manualLayout>
          <c:xMode val="edge"/>
          <c:yMode val="edge"/>
          <c:x val="0.72333177064896104"/>
          <c:y val="0.30208701185079101"/>
          <c:w val="0.23288143052592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01"/>
          <c:y val="3.4375000000000003E-2"/>
          <c:w val="0.76189583333333399"/>
          <c:h val="0.86414566929133896"/>
        </c:manualLayout>
      </c:layout>
      <c:barChart>
        <c:barDir val="col"/>
        <c:grouping val="clustered"/>
        <c:varyColors val="0"/>
        <c:ser>
          <c:idx val="0"/>
          <c:order val="0"/>
          <c:tx>
            <c:strRef>
              <c:f>Sheet1!$B$1</c:f>
              <c:strCache>
                <c:ptCount val="1"/>
                <c:pt idx="0">
                  <c:v>Cycling</c:v>
                </c:pt>
              </c:strCache>
            </c:strRef>
          </c:tx>
          <c:spPr>
            <a:solidFill>
              <a:srgbClr val="FF0000"/>
            </a:solidFill>
          </c:spPr>
          <c:invertIfNegative val="0"/>
          <c:dLbls>
            <c:numFmt formatCode="0%" sourceLinked="0"/>
            <c:spPr>
              <a:noFill/>
              <a:ln>
                <a:noFill/>
              </a:ln>
              <a:effectLst/>
            </c:spPr>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6.8445593440658606E-2</c:v>
                </c:pt>
                <c:pt idx="1">
                  <c:v>4.4462539617742401E-2</c:v>
                </c:pt>
                <c:pt idx="2">
                  <c:v>3.2050910255627202E-2</c:v>
                </c:pt>
                <c:pt idx="3">
                  <c:v>8.7706301096206501E-2</c:v>
                </c:pt>
                <c:pt idx="4">
                  <c:v>0.116998526913612</c:v>
                </c:pt>
                <c:pt idx="5">
                  <c:v>2.52719587446626E-2</c:v>
                </c:pt>
                <c:pt idx="6">
                  <c:v>0.250418197014178</c:v>
                </c:pt>
                <c:pt idx="7">
                  <c:v>0.114010296889631</c:v>
                </c:pt>
                <c:pt idx="8">
                  <c:v>4.4022233604610002E-2</c:v>
                </c:pt>
                <c:pt idx="9">
                  <c:v>2.3593457386973202E-2</c:v>
                </c:pt>
                <c:pt idx="10">
                  <c:v>4.7513375343351899E-2</c:v>
                </c:pt>
                <c:pt idx="11">
                  <c:v>0.110982856025839</c:v>
                </c:pt>
                <c:pt idx="12">
                  <c:v>4.2324312202197303E-2</c:v>
                </c:pt>
              </c:numCache>
            </c:numRef>
          </c:val>
        </c:ser>
        <c:ser>
          <c:idx val="1"/>
          <c:order val="1"/>
          <c:tx>
            <c:strRef>
              <c:f>Sheet1!$C$1</c:f>
              <c:strCache>
                <c:ptCount val="1"/>
                <c:pt idx="0">
                  <c:v>Total</c:v>
                </c:pt>
              </c:strCache>
            </c:strRef>
          </c:tx>
          <c:spPr>
            <a:solidFill>
              <a:srgbClr val="0070C0"/>
            </a:solidFill>
          </c:spPr>
          <c:invertIfNegative val="0"/>
          <c:dLbls>
            <c:numFmt formatCode="0%" sourceLinked="0"/>
            <c:spPr>
              <a:noFill/>
              <a:ln>
                <a:noFill/>
              </a:ln>
              <a:effectLst/>
            </c:spPr>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0.12092735574782799</c:v>
                </c:pt>
                <c:pt idx="1">
                  <c:v>9.07988878461818E-2</c:v>
                </c:pt>
                <c:pt idx="2">
                  <c:v>7.4252231704781305E-2</c:v>
                </c:pt>
                <c:pt idx="3">
                  <c:v>7.7484205702618394E-2</c:v>
                </c:pt>
                <c:pt idx="4">
                  <c:v>0.20082346035679099</c:v>
                </c:pt>
                <c:pt idx="5">
                  <c:v>8.5228351337613806E-2</c:v>
                </c:pt>
                <c:pt idx="6">
                  <c:v>9.2090350235041599E-2</c:v>
                </c:pt>
                <c:pt idx="7">
                  <c:v>4.0233412079377001E-2</c:v>
                </c:pt>
                <c:pt idx="8">
                  <c:v>5.7579316420791497E-2</c:v>
                </c:pt>
                <c:pt idx="9">
                  <c:v>6.4444290708218596E-2</c:v>
                </c:pt>
                <c:pt idx="10">
                  <c:v>3.4644258782155699E-2</c:v>
                </c:pt>
                <c:pt idx="11">
                  <c:v>3.0667247147206599E-2</c:v>
                </c:pt>
                <c:pt idx="12">
                  <c:v>5.9383102557001702E-2</c:v>
                </c:pt>
              </c:numCache>
            </c:numRef>
          </c:val>
        </c:ser>
        <c:dLbls>
          <c:showLegendKey val="0"/>
          <c:showVal val="0"/>
          <c:showCatName val="0"/>
          <c:showSerName val="0"/>
          <c:showPercent val="0"/>
          <c:showBubbleSize val="0"/>
        </c:dLbls>
        <c:gapWidth val="150"/>
        <c:axId val="382943888"/>
        <c:axId val="382944280"/>
      </c:barChart>
      <c:catAx>
        <c:axId val="382943888"/>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382944280"/>
        <c:crosses val="autoZero"/>
        <c:auto val="1"/>
        <c:lblAlgn val="ctr"/>
        <c:lblOffset val="100"/>
        <c:noMultiLvlLbl val="0"/>
      </c:catAx>
      <c:valAx>
        <c:axId val="382944280"/>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382943888"/>
        <c:crosses val="autoZero"/>
        <c:crossBetween val="between"/>
      </c:valAx>
    </c:plotArea>
    <c:legend>
      <c:legendPos val="r"/>
      <c:layout>
        <c:manualLayout>
          <c:xMode val="edge"/>
          <c:yMode val="edge"/>
          <c:x val="0.24963713910761201"/>
          <c:y val="3.4659694881889802E-2"/>
          <c:w val="0.58577952755905505"/>
          <c:h val="0.10664517716535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E-2"/>
          <c:y val="5.2738336713995901E-2"/>
          <c:w val="0.65260821309656003"/>
          <c:h val="0.69371196754563902"/>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Cycling</c:v>
                </c:pt>
                <c:pt idx="1">
                  <c:v>Total</c:v>
                </c:pt>
              </c:strCache>
            </c:strRef>
          </c:cat>
          <c:val>
            <c:numRef>
              <c:f>Sheet1!$B$2:$B$3</c:f>
              <c:numCache>
                <c:formatCode>0.0%</c:formatCode>
                <c:ptCount val="2"/>
                <c:pt idx="0">
                  <c:v>0.17439081081352101</c:v>
                </c:pt>
                <c:pt idx="1">
                  <c:v>0.63666871528614999</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01E-2"/>
                  <c:y val="-4.7832450672578002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6.1244493313323397E-3"/>
                  <c:y val="-6.80346092080796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2561790963194401E-2"/>
                  <c:y val="-4.53571473637405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Cycling</c:v>
                </c:pt>
                <c:pt idx="1">
                  <c:v>Total</c:v>
                </c:pt>
              </c:strCache>
            </c:strRef>
          </c:cat>
          <c:val>
            <c:numRef>
              <c:f>Sheet1!$C$2:$C$3</c:f>
              <c:numCache>
                <c:formatCode>0.0%</c:formatCode>
                <c:ptCount val="2"/>
                <c:pt idx="0">
                  <c:v>0.82560918918647896</c:v>
                </c:pt>
                <c:pt idx="1">
                  <c:v>0.36333128471385001</c:v>
                </c:pt>
              </c:numCache>
            </c:numRef>
          </c:val>
        </c:ser>
        <c:dLbls>
          <c:showLegendKey val="0"/>
          <c:showVal val="0"/>
          <c:showCatName val="0"/>
          <c:showSerName val="0"/>
          <c:showPercent val="0"/>
          <c:showBubbleSize val="0"/>
        </c:dLbls>
        <c:gapWidth val="150"/>
        <c:axId val="322513872"/>
        <c:axId val="382945064"/>
      </c:barChart>
      <c:catAx>
        <c:axId val="32251387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382945064"/>
        <c:crosses val="autoZero"/>
        <c:auto val="1"/>
        <c:lblAlgn val="ctr"/>
        <c:lblOffset val="100"/>
        <c:tickLblSkip val="1"/>
        <c:tickMarkSkip val="1"/>
        <c:noMultiLvlLbl val="0"/>
      </c:catAx>
      <c:valAx>
        <c:axId val="382945064"/>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322513872"/>
        <c:crosses val="autoZero"/>
        <c:crossBetween val="between"/>
        <c:majorUnit val="0.2"/>
      </c:valAx>
      <c:spPr>
        <a:noFill/>
        <a:ln w="25409">
          <a:noFill/>
        </a:ln>
      </c:spPr>
    </c:plotArea>
    <c:legend>
      <c:legendPos val="r"/>
      <c:layout>
        <c:manualLayout>
          <c:xMode val="edge"/>
          <c:yMode val="edge"/>
          <c:x val="0.15167185164524699"/>
          <c:y val="2.5349269357859201E-2"/>
          <c:w val="0.31630909090909098"/>
          <c:h val="8.3377271211264301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699"/>
          <c:y val="2.2267206477732799E-2"/>
          <c:w val="0.57602663706992197"/>
          <c:h val="0.77732793522267196"/>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Total</c:v>
                </c:pt>
                <c:pt idx="1">
                  <c:v>Cycling</c:v>
                </c:pt>
              </c:strCache>
            </c:strRef>
          </c:cat>
          <c:val>
            <c:numRef>
              <c:f>Sheet1!$B$2:$C$2</c:f>
              <c:numCache>
                <c:formatCode>0</c:formatCode>
                <c:ptCount val="2"/>
                <c:pt idx="0">
                  <c:v>327</c:v>
                </c:pt>
                <c:pt idx="1">
                  <c:v>299.31533300000001</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Total</c:v>
                </c:pt>
                <c:pt idx="1">
                  <c:v>Cycling</c:v>
                </c:pt>
              </c:strCache>
            </c:strRef>
          </c:cat>
          <c:val>
            <c:numRef>
              <c:f>Sheet1!$B$3:$C$3</c:f>
              <c:numCache>
                <c:formatCode>0</c:formatCode>
                <c:ptCount val="2"/>
                <c:pt idx="0">
                  <c:v>82</c:v>
                </c:pt>
                <c:pt idx="1">
                  <c:v>42.532175000000002</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Total</c:v>
                </c:pt>
                <c:pt idx="1">
                  <c:v>Cycling</c:v>
                </c:pt>
              </c:strCache>
            </c:strRef>
          </c:cat>
          <c:val>
            <c:numRef>
              <c:f>Sheet1!$B$4:$C$4</c:f>
              <c:numCache>
                <c:formatCode>0</c:formatCode>
                <c:ptCount val="2"/>
                <c:pt idx="0">
                  <c:v>171</c:v>
                </c:pt>
                <c:pt idx="1">
                  <c:v>254.53470999999999</c:v>
                </c:pt>
              </c:numCache>
            </c:numRef>
          </c:val>
        </c:ser>
        <c:dLbls>
          <c:showLegendKey val="0"/>
          <c:showVal val="0"/>
          <c:showCatName val="0"/>
          <c:showSerName val="0"/>
          <c:showPercent val="0"/>
          <c:showBubbleSize val="0"/>
        </c:dLbls>
        <c:gapWidth val="150"/>
        <c:axId val="382945848"/>
        <c:axId val="382946240"/>
      </c:barChart>
      <c:catAx>
        <c:axId val="382945848"/>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382946240"/>
        <c:crosses val="autoZero"/>
        <c:auto val="1"/>
        <c:lblAlgn val="ctr"/>
        <c:lblOffset val="100"/>
        <c:tickLblSkip val="1"/>
        <c:tickMarkSkip val="1"/>
        <c:noMultiLvlLbl val="0"/>
      </c:catAx>
      <c:valAx>
        <c:axId val="382946240"/>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382945848"/>
        <c:crosses val="autoZero"/>
        <c:crossBetween val="between"/>
      </c:valAx>
      <c:spPr>
        <a:noFill/>
        <a:ln w="25394">
          <a:noFill/>
        </a:ln>
      </c:spPr>
    </c:plotArea>
    <c:legend>
      <c:legendPos val="b"/>
      <c:layout>
        <c:manualLayout>
          <c:xMode val="edge"/>
          <c:yMode val="edge"/>
          <c:x val="6.3263087964626805E-2"/>
          <c:y val="0.90485842900922298"/>
          <c:w val="0.813540548095389"/>
          <c:h val="6.68015660053667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21562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91461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extLst>
      <p:ext uri="{BB962C8B-B14F-4D97-AF65-F5344CB8AC3E}">
        <p14:creationId xmlns:p14="http://schemas.microsoft.com/office/powerpoint/2010/main" val="255115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04629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DAD77-A2FA-4EFB-AF89-FCCCBD63A519}"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25564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DAD77-A2FA-4EFB-AF89-FCCCBD63A519}"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255643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14244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16783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1855587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9178172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3697660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25233125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40054799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397279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10" Type="http://schemas.openxmlformats.org/officeDocument/2006/relationships/image" Target="../media/image2.jpeg"/><Relationship Id="rId4" Type="http://schemas.openxmlformats.org/officeDocument/2006/relationships/slideLayout" Target="../slideLayouts/slideLayout52.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806379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4.xml.rels><?xml version="1.0" encoding="UTF-8" standalone="yes"?>
<Relationships xmlns="http://schemas.openxmlformats.org/package/2006/relationships"><Relationship Id="rId2" Type="http://schemas.openxmlformats.org/officeDocument/2006/relationships/hyperlink" Target="mailto:tourism.research@ontario.c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470025"/>
          </a:xfrm>
        </p:spPr>
        <p:txBody>
          <a:bodyPr/>
          <a:lstStyle/>
          <a:p>
            <a:pPr eaLnBrk="1" hangingPunct="1"/>
            <a:r>
              <a:rPr lang="en-CA" sz="3600" b="1" dirty="0" smtClean="0"/>
              <a:t>Ontario </a:t>
            </a:r>
            <a:r>
              <a:rPr lang="en-CA" sz="3600" b="1" dirty="0"/>
              <a:t>Cycling</a:t>
            </a:r>
            <a:r>
              <a:rPr lang="en-CA" sz="3600" b="1" dirty="0">
                <a:latin typeface="Century Gothic" pitchFamily="34" charset="0"/>
              </a:rPr>
              <a:t> </a:t>
            </a:r>
            <a:r>
              <a:rPr lang="en-CA" sz="3600" b="1" dirty="0"/>
              <a:t>Tourism </a:t>
            </a:r>
            <a:r>
              <a:rPr lang="en-CA" sz="3600" b="1" dirty="0" smtClean="0"/>
              <a:t>Statistics 2014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800" dirty="0" smtClean="0"/>
              <a:t>Tourism Research Unit</a:t>
            </a:r>
          </a:p>
          <a:p>
            <a:pPr eaLnBrk="1" hangingPunct="1"/>
            <a:r>
              <a:rPr lang="en-CA" sz="2000" dirty="0" smtClean="0"/>
              <a:t>Winter 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Cycling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25% of cycling visits took place in Region 7 compared to 9% of total visits, 12% in Region 5 (20% total), and 11% in each of Region 8 and 12</a:t>
            </a:r>
            <a:endParaRPr lang="en-CA" sz="1600" dirty="0"/>
          </a:p>
        </p:txBody>
      </p:sp>
      <p:graphicFrame>
        <p:nvGraphicFramePr>
          <p:cNvPr id="2" name="Chart 1"/>
          <p:cNvGraphicFramePr/>
          <p:nvPr>
            <p:extLst>
              <p:ext uri="{D42A27DB-BD31-4B8C-83A1-F6EECF244321}">
                <p14:modId xmlns:p14="http://schemas.microsoft.com/office/powerpoint/2010/main" val="1554583535"/>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3734796527"/>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57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49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43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113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58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30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272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283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76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37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137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362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solidFill>
                            <a:srgbClr val="000000"/>
                          </a:solidFill>
                          <a:effectLst/>
                          <a:latin typeface="Arial"/>
                        </a:rPr>
                        <a:t>71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232845875"/>
              </p:ext>
            </p:extLst>
          </p:nvPr>
        </p:nvGraphicFramePr>
        <p:xfrm>
          <a:off x="6569075" y="2063750"/>
          <a:ext cx="2209800" cy="1676400"/>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227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109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(83%) of cycling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cycling visits was 3.4, slightly above Ontario’s average of 3.1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1051845440"/>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Cycling visitors spent an average of $255/trip ($171/trip for total trips)</a:t>
            </a:r>
          </a:p>
          <a:p>
            <a:pPr eaLnBrk="1" hangingPunct="1">
              <a:lnSpc>
                <a:spcPct val="80000"/>
              </a:lnSpc>
              <a:spcBef>
                <a:spcPct val="50000"/>
              </a:spcBef>
            </a:pPr>
            <a:r>
              <a:rPr lang="en-CA" sz="1600" dirty="0" smtClean="0"/>
              <a:t>On average, overnight visitors spent seven times as much per trip as same-day visitors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684005292"/>
              </p:ext>
            </p:extLst>
          </p:nvPr>
        </p:nvGraphicFramePr>
        <p:xfrm>
          <a:off x="5740400" y="1600200"/>
          <a:ext cx="2946400" cy="1408114"/>
        </p:xfrm>
        <a:graphic>
          <a:graphicData uri="http://schemas.openxmlformats.org/drawingml/2006/table">
            <a:tbl>
              <a:tblPr/>
              <a:tblGrid>
                <a:gridCol w="1422400"/>
                <a:gridCol w="15240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smtClean="0">
                          <a:solidFill>
                            <a:srgbClr val="000000"/>
                          </a:solidFill>
                          <a:effectLst/>
                          <a:latin typeface="Arial"/>
                        </a:rPr>
                        <a:t>52</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smtClean="0">
                          <a:solidFill>
                            <a:srgbClr val="000000"/>
                          </a:solidFill>
                          <a:effectLst/>
                          <a:latin typeface="Arial"/>
                        </a:rPr>
                        <a:t>92</a:t>
                      </a:r>
                      <a:endParaRPr lang="en-US" sz="12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2186926377"/>
              </p:ext>
            </p:extLst>
          </p:nvPr>
        </p:nvGraphicFramePr>
        <p:xfrm>
          <a:off x="29817" y="14478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cycling</a:t>
            </a:r>
            <a:endParaRPr lang="en-CA" sz="1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Transportation (33% cycling, 37% total) and Food &amp; Beverage (26% cycling, 27% total)</a:t>
            </a:r>
          </a:p>
          <a:p>
            <a:pPr eaLnBrk="1" hangingPunct="1">
              <a:lnSpc>
                <a:spcPct val="80000"/>
              </a:lnSpc>
            </a:pPr>
            <a:r>
              <a:rPr lang="en-CA" sz="1600" dirty="0" smtClean="0"/>
              <a:t>Cycling visitors spent a larger proportion on accommodations, 21%, than total visitors, 16%</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1051153238"/>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444870800"/>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Cycling Visitors </a:t>
            </a:r>
          </a:p>
        </p:txBody>
      </p:sp>
      <p:sp>
        <p:nvSpPr>
          <p:cNvPr id="23556" name="Rectangle 3"/>
          <p:cNvSpPr>
            <a:spLocks noGrp="1" noChangeArrowheads="1"/>
          </p:cNvSpPr>
          <p:nvPr>
            <p:ph type="body" sz="half" idx="3"/>
          </p:nvPr>
        </p:nvSpPr>
        <p:spPr>
          <a:xfrm>
            <a:off x="295275" y="5410200"/>
            <a:ext cx="8839200" cy="990600"/>
          </a:xfrm>
        </p:spPr>
        <p:txBody>
          <a:bodyPr/>
          <a:lstStyle/>
          <a:p>
            <a:pPr eaLnBrk="1" hangingPunct="1">
              <a:lnSpc>
                <a:spcPct val="80000"/>
              </a:lnSpc>
            </a:pPr>
            <a:r>
              <a:rPr lang="en-CA" sz="1600" dirty="0" smtClean="0"/>
              <a:t>Cycling visitors participate in a variety of outdoor activities with 49% visiting a beach, 38% hiking, and 37% boating</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2348435324"/>
              </p:ext>
            </p:extLst>
          </p:nvPr>
        </p:nvGraphicFramePr>
        <p:xfrm>
          <a:off x="76200" y="1600200"/>
          <a:ext cx="2895601" cy="3170025"/>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Cycling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Cycling</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8293</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Visit a beach</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49%</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1049</a:t>
                      </a:r>
                    </a:p>
                  </a:txBody>
                  <a:tcPr marL="0" marR="0" marT="0" marB="0" anchor="ctr"/>
                </a:tc>
              </a:tr>
              <a:tr h="2286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Hiking</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38%</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945</a:t>
                      </a:r>
                    </a:p>
                  </a:txBody>
                  <a:tcPr marL="0" marR="0" marT="0" marB="0" anchor="ctr"/>
                </a:tc>
              </a:tr>
              <a:tr h="32584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Boating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37%</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795</a:t>
                      </a:r>
                    </a:p>
                  </a:txBody>
                  <a:tcPr marL="0" marR="0" marT="0" marB="0" anchor="ctr"/>
                </a:tc>
              </a:tr>
              <a:tr h="28375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Camping </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28%</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817</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National/Provincial Nature Parks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25%</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847</a:t>
                      </a:r>
                    </a:p>
                  </a:txBody>
                  <a:tcPr marL="0" marR="0" marT="0" marB="0" anchor="ctr"/>
                </a:tc>
              </a:tr>
              <a:tr h="24378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Wildlife/Bird watching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22%</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1011</a:t>
                      </a:r>
                    </a:p>
                  </a:txBody>
                  <a:tcPr marL="0" marR="0" marT="0" marB="0" anchor="ctr"/>
                </a:tc>
              </a:tr>
              <a:tr h="21341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Fishing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567</a:t>
                      </a:r>
                    </a:p>
                  </a:txBody>
                  <a:tcPr marL="0" marR="0" marT="0" marB="0" anchor="ctr"/>
                </a:tc>
              </a:tr>
              <a:tr h="203906">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Historic Sites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14%</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439</a:t>
                      </a:r>
                    </a:p>
                  </a:txBody>
                  <a:tcPr marL="0" marR="0" marT="0" marB="0" anchor="ctr"/>
                </a:tc>
              </a:tr>
              <a:tr h="314302">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Museums/Art Galleries</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13%</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425</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graphicFrame>
        <p:nvGraphicFramePr>
          <p:cNvPr id="8" name="Group 253"/>
          <p:cNvGraphicFramePr>
            <a:graphicFrameLocks noGrp="1"/>
          </p:cNvGraphicFramePr>
          <p:nvPr>
            <p:ph sz="half" idx="1"/>
            <p:extLst>
              <p:ext uri="{D42A27DB-BD31-4B8C-83A1-F6EECF244321}">
                <p14:modId xmlns:p14="http://schemas.microsoft.com/office/powerpoint/2010/main" val="1567341561"/>
              </p:ext>
            </p:extLst>
          </p:nvPr>
        </p:nvGraphicFramePr>
        <p:xfrm>
          <a:off x="3048000" y="1600200"/>
          <a:ext cx="2971800" cy="3130055"/>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Cycling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Play a sport</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11%</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581</a:t>
                      </a:r>
                    </a:p>
                  </a:txBody>
                  <a:tcPr marL="0" marR="0" marT="0" marB="0" anchor="ctr"/>
                </a:tc>
              </a:tr>
              <a:tr h="304800">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Golfing</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8%</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613</a:t>
                      </a:r>
                    </a:p>
                  </a:txBody>
                  <a:tcPr marL="0" marR="0" marT="0" marB="0" anchor="ctr"/>
                </a:tc>
              </a:tr>
              <a:tr h="228600">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Festivals/Fairs</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8%</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281</a:t>
                      </a:r>
                    </a:p>
                  </a:txBody>
                  <a:tcPr marL="0" marR="0" marT="0" marB="0" anchor="ctr"/>
                </a:tc>
              </a:tr>
              <a:tr h="325847">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Cultural Performances</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6%</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163</a:t>
                      </a:r>
                    </a:p>
                  </a:txBody>
                  <a:tcPr marL="0" marR="0" marT="0" marB="0" anchor="ctr"/>
                </a:tc>
              </a:tr>
              <a:tr h="259056">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Visit Family or Relatives</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6%</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18</a:t>
                      </a:r>
                    </a:p>
                  </a:txBody>
                  <a:tcPr marL="0" marR="0" marT="0" marB="0" anchor="ctr"/>
                </a:tc>
              </a:tr>
              <a:tr h="304800">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Shopping</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6%</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65</a:t>
                      </a:r>
                    </a:p>
                  </a:txBody>
                  <a:tcPr marL="0" marR="0" marT="0" marB="0" anchor="ctr"/>
                </a:tc>
              </a:tr>
              <a:tr h="243783">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Restaurant or bar</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6%</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101</a:t>
                      </a:r>
                    </a:p>
                  </a:txBody>
                  <a:tcPr marL="0" marR="0" marT="0" marB="0" anchor="ctr"/>
                </a:tc>
              </a:tr>
              <a:tr h="213417">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Sightseeing</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6%</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105</a:t>
                      </a:r>
                    </a:p>
                  </a:txBody>
                  <a:tcPr marL="0" marR="0" marT="0" marB="0" anchor="ctr"/>
                </a:tc>
              </a:tr>
              <a:tr h="203906">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Sports Events</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4%</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109</a:t>
                      </a:r>
                    </a:p>
                  </a:txBody>
                  <a:tcPr marL="0" marR="0" marT="0" marB="0" anchor="ctr"/>
                </a:tc>
              </a:tr>
              <a:tr h="314302">
                <a:tc>
                  <a:txBody>
                    <a:bodyPr/>
                    <a:lstStyle/>
                    <a:p>
                      <a:pPr marL="0" algn="l"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Zoos/Aquariums/Botanical Gardens</a:t>
                      </a:r>
                    </a:p>
                  </a:txBody>
                  <a:tcPr marL="0" marR="0" marT="0" marB="0" anchor="ctr"/>
                </a:tc>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3%</a:t>
                      </a:r>
                    </a:p>
                  </a:txBody>
                  <a:tcPr marL="0" marR="0" marT="0" marB="0" anchor="ctr"/>
                </a:tc>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219</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4038010087"/>
              </p:ext>
            </p:extLst>
          </p:nvPr>
        </p:nvGraphicFramePr>
        <p:xfrm>
          <a:off x="6172200" y="1600200"/>
          <a:ext cx="2895601" cy="3505191"/>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Cycling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Casinos</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100</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Theme Parks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2%</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182</a:t>
                      </a:r>
                    </a:p>
                  </a:txBody>
                  <a:tcPr marL="0" marR="0" marT="0" marB="0" anchor="ctr"/>
                </a:tc>
              </a:tr>
              <a:tr h="2286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Movies</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140</a:t>
                      </a:r>
                    </a:p>
                  </a:txBody>
                  <a:tcPr marL="0" marR="0" marT="0" marB="0" anchor="ctr"/>
                </a:tc>
              </a:tr>
              <a:tr h="32584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Hunting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1%</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246</a:t>
                      </a:r>
                    </a:p>
                  </a:txBody>
                  <a:tcPr marL="0" marR="0" marT="0" marB="0" anchor="ctr"/>
                </a:tc>
              </a:tr>
              <a:tr h="283753">
                <a:tc>
                  <a:txBody>
                    <a:bodyPr/>
                    <a:lstStyle/>
                    <a:p>
                      <a:pPr algn="l" fontAlgn="b"/>
                      <a:r>
                        <a:rPr lang="en-US" sz="1000" b="0" i="0" u="none" strike="noStrike" dirty="0" smtClean="0">
                          <a:solidFill>
                            <a:srgbClr val="000000"/>
                          </a:solidFill>
                          <a:effectLst/>
                          <a:latin typeface="Arial" panose="020B0604020202020204" pitchFamily="34" charset="0"/>
                          <a:cs typeface="Arial" panose="020B0604020202020204" pitchFamily="34" charset="0"/>
                        </a:rPr>
                        <a:t>Indigenous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317</a:t>
                      </a:r>
                    </a:p>
                  </a:txBody>
                  <a:tcPr marL="0" marR="0" marT="0" marB="0" anchor="ctr"/>
                </a:tc>
              </a:tr>
              <a:tr h="304800">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Business Meeting/Conference/Seminar</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7</a:t>
                      </a:r>
                    </a:p>
                  </a:txBody>
                  <a:tcPr marL="0" marR="0" marT="0" marB="0" anchor="ctr"/>
                </a:tc>
              </a:tr>
              <a:tr h="243783">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ATV</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49</a:t>
                      </a:r>
                    </a:p>
                  </a:txBody>
                  <a:tcPr marL="0" marR="0" marT="0" marB="0" anchor="ctr"/>
                </a:tc>
              </a:tr>
              <a:tr h="213417">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Medical/Dental appointment</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3</a:t>
                      </a:r>
                    </a:p>
                  </a:txBody>
                  <a:tcPr marL="0" marR="0" marT="0" marB="0" anchor="ctr"/>
                </a:tc>
              </a:tr>
              <a:tr h="203906">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Snowmobiling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8</a:t>
                      </a:r>
                    </a:p>
                  </a:txBody>
                  <a:tcPr marL="0" marR="0" marT="0" marB="0" anchor="ctr"/>
                </a:tc>
              </a:tr>
              <a:tr h="314302">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Skiing/Snowboarding</a:t>
                      </a:r>
                    </a:p>
                  </a:txBody>
                  <a:tcPr marL="0" marR="0" marT="0" marB="0" anchor="ct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0%</a:t>
                      </a:r>
                    </a:p>
                  </a:txBody>
                  <a:tcPr marL="0" marR="0" marT="0" marB="0" anchor="ct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Cycling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(72% compared to 34%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208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884346564"/>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The majority (54%) of overnight cycling visits were spent at unpaid accommodations such as private homes and cottages, compared to 63% of total visits</a:t>
            </a:r>
          </a:p>
          <a:p>
            <a:pPr eaLnBrk="1" hangingPunct="1">
              <a:lnSpc>
                <a:spcPct val="80000"/>
              </a:lnSpc>
            </a:pPr>
            <a:r>
              <a:rPr lang="en-CA" sz="1600" dirty="0" smtClean="0"/>
              <a:t>25% </a:t>
            </a:r>
            <a:r>
              <a:rPr lang="en-CA" sz="1600" dirty="0"/>
              <a:t>of overnight cycling </a:t>
            </a:r>
            <a:r>
              <a:rPr lang="en-CA" sz="1600" dirty="0" smtClean="0"/>
              <a:t>visits were spent in camping/RV facilities versus 5%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475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4212819054"/>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Cycling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proportion of trips occur in the summer </a:t>
            </a:r>
            <a:r>
              <a:rPr lang="en-CA" dirty="0" smtClean="0">
                <a:solidFill>
                  <a:srgbClr val="000000"/>
                </a:solidFill>
              </a:rPr>
              <a:t>months with 56% of cycling trips taking place in Jul-Sep versus 30% of total trips</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199691820"/>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184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Cycling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965373534"/>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Males made the majority (58%) of cycling visits.  For comparison, 53%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1283484521"/>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Cycling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50% of cycling visits were among groups of 3 or more people compared to 25% of total visits  </a:t>
            </a:r>
          </a:p>
          <a:p>
            <a:pPr marL="342900" indent="-342900" algn="l" eaLnBrk="0" hangingPunct="0">
              <a:lnSpc>
                <a:spcPct val="80000"/>
              </a:lnSpc>
              <a:spcBef>
                <a:spcPct val="20000"/>
              </a:spcBef>
              <a:buFontTx/>
              <a:buChar char="•"/>
            </a:pPr>
            <a:r>
              <a:rPr lang="en-CA" dirty="0" smtClean="0"/>
              <a:t>31% of cycling visits included children versus 13%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346982529"/>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1070628244"/>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148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3.6                                                         2.4</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31%                                                       13%</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a:t>This </a:t>
            </a:r>
            <a:r>
              <a:rPr lang="en-CA" sz="2400" dirty="0" smtClean="0"/>
              <a:t>report </a:t>
            </a:r>
            <a:r>
              <a:rPr lang="en-CA" sz="2400" dirty="0"/>
              <a:t>summarizes key characteristics of visitors and visitor spending of trips in Ontario which included the activity of cycling.  </a:t>
            </a:r>
            <a:r>
              <a:rPr lang="en-CA" sz="2400" dirty="0" smtClean="0"/>
              <a:t/>
            </a:r>
            <a:br>
              <a:rPr lang="en-CA" sz="2400" dirty="0" smtClean="0"/>
            </a:b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2014</a:t>
            </a:r>
            <a:br>
              <a:rPr lang="en-CA" sz="2000" dirty="0" smtClean="0"/>
            </a:br>
            <a:r>
              <a:rPr lang="en-CA" sz="2000" dirty="0"/>
              <a:t/>
            </a:r>
            <a:br>
              <a:rPr lang="en-CA" sz="2000" dirty="0"/>
            </a:br>
            <a:r>
              <a:rPr lang="en-CA" sz="1600" dirty="0" smtClean="0"/>
              <a:t>Some slides include an index table which simplifies the comparison of cycling and total trip statistics.  Since total trips equals 100, an index of 105 indicates cycling is 5% higher than total, similarly an index of 90 signifies cycling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cycling trips underdeveloped versus total trips</a:t>
            </a:r>
            <a:br>
              <a:rPr lang="en-CA" sz="1400" dirty="0" smtClean="0"/>
            </a:br>
            <a:r>
              <a:rPr lang="en-CA" sz="1400" dirty="0" smtClean="0"/>
              <a:t>80-100		cycling trips similar to total trips</a:t>
            </a:r>
            <a:br>
              <a:rPr lang="en-CA" sz="1400" dirty="0" smtClean="0"/>
            </a:br>
            <a:r>
              <a:rPr lang="en-CA" sz="1400" dirty="0" smtClean="0"/>
              <a:t>greater than 120	cycling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Cycling Visitor’s Income</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48% of Canadian cycling visitors in Ontario had an household income greater than $100,000 compared to 35% of total visitors</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167533785"/>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2014; </a:t>
            </a:r>
            <a:r>
              <a:rPr lang="en-CA" sz="1000" i="1" dirty="0"/>
              <a:t>Ontario Ministry of </a:t>
            </a:r>
            <a:r>
              <a:rPr lang="en-CA" sz="1000" i="1" dirty="0" smtClean="0"/>
              <a:t>Tourism, </a:t>
            </a:r>
            <a:r>
              <a:rPr lang="en-CA" sz="1000" i="1" dirty="0"/>
              <a:t>Culture and Sport </a:t>
            </a:r>
          </a:p>
        </p:txBody>
      </p:sp>
      <p:graphicFrame>
        <p:nvGraphicFramePr>
          <p:cNvPr id="11" name="Group 4"/>
          <p:cNvGraphicFramePr>
            <a:graphicFrameLocks/>
          </p:cNvGraphicFramePr>
          <p:nvPr>
            <p:extLst>
              <p:ext uri="{D42A27DB-BD31-4B8C-83A1-F6EECF244321}">
                <p14:modId xmlns:p14="http://schemas.microsoft.com/office/powerpoint/2010/main" val="940435802"/>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a:solidFill>
                            <a:srgbClr val="000000"/>
                          </a:solidFill>
                          <a:effectLst/>
                          <a:latin typeface="Calibri"/>
                        </a:rPr>
                        <a:t>61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a:solidFill>
                            <a:srgbClr val="000000"/>
                          </a:solidFill>
                          <a:effectLst/>
                          <a:latin typeface="Calibri"/>
                        </a:rPr>
                        <a:t>68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a:solidFill>
                            <a:srgbClr val="000000"/>
                          </a:solidFill>
                          <a:effectLst/>
                          <a:latin typeface="Calibri"/>
                        </a:rPr>
                        <a:t>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dirty="0">
                          <a:solidFill>
                            <a:srgbClr val="000000"/>
                          </a:solidFill>
                          <a:effectLst/>
                          <a:latin typeface="Calibri"/>
                        </a:rPr>
                        <a:t>136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4027737914"/>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Cycling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39% </a:t>
            </a:r>
            <a:r>
              <a:rPr lang="en-CA" sz="1600" dirty="0"/>
              <a:t>of Canadian cycling visitors in Ontario </a:t>
            </a:r>
            <a:r>
              <a:rPr lang="en-CA" sz="1600" dirty="0" smtClean="0"/>
              <a:t>had a university degree compared with 31% of total visits</a:t>
            </a: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1802830965"/>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2014;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Group 4"/>
          <p:cNvGraphicFramePr>
            <a:graphicFrameLocks/>
          </p:cNvGraphicFramePr>
          <p:nvPr>
            <p:extLst>
              <p:ext uri="{D42A27DB-BD31-4B8C-83A1-F6EECF244321}">
                <p14:modId xmlns:p14="http://schemas.microsoft.com/office/powerpoint/2010/main" val="57853462"/>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dirty="0">
                          <a:solidFill>
                            <a:srgbClr val="000000"/>
                          </a:solidFill>
                          <a:effectLst/>
                          <a:latin typeface="Calibri"/>
                        </a:rPr>
                        <a:t>73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a:solidFill>
                            <a:srgbClr val="000000"/>
                          </a:solidFill>
                          <a:effectLst/>
                          <a:latin typeface="Calibri"/>
                        </a:rPr>
                        <a:t>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a:solidFill>
                            <a:srgbClr val="000000"/>
                          </a:solidFill>
                          <a:effectLst/>
                          <a:latin typeface="Calibri"/>
                        </a:rPr>
                        <a:t>95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100" b="0" i="0" u="none" strike="noStrike" dirty="0">
                          <a:solidFill>
                            <a:srgbClr val="000000"/>
                          </a:solidFill>
                          <a:effectLst/>
                          <a:latin typeface="Calibri"/>
                        </a:rPr>
                        <a:t>125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652762609"/>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2014, </a:t>
            </a:r>
            <a:r>
              <a:rPr lang="en-CA" sz="2000" dirty="0"/>
              <a:t>there were </a:t>
            </a:r>
            <a:r>
              <a:rPr lang="en-CA" sz="2000" dirty="0" smtClean="0"/>
              <a:t>1.7 </a:t>
            </a:r>
            <a:r>
              <a:rPr lang="en-CA" sz="2000" dirty="0"/>
              <a:t>million </a:t>
            </a:r>
            <a:r>
              <a:rPr lang="en-CA" sz="2000" dirty="0" smtClean="0"/>
              <a:t>cycling visits, </a:t>
            </a:r>
            <a:r>
              <a:rPr lang="en-CA" sz="2000" dirty="0"/>
              <a:t>accounting for </a:t>
            </a:r>
            <a:r>
              <a:rPr lang="en-CA" sz="2000" dirty="0" smtClean="0"/>
              <a:t>1.2% </a:t>
            </a:r>
            <a:r>
              <a:rPr lang="en-CA" sz="2000" dirty="0"/>
              <a:t>of total visits to Ontario. </a:t>
            </a:r>
            <a:r>
              <a:rPr lang="en-CA" sz="2000" dirty="0" smtClean="0"/>
              <a:t>Cycling visitors spent $428 </a:t>
            </a:r>
            <a:r>
              <a:rPr lang="en-CA" sz="2000" dirty="0"/>
              <a:t>m</a:t>
            </a:r>
            <a:r>
              <a:rPr lang="en-CA" sz="2000" dirty="0" smtClean="0"/>
              <a:t>illion</a:t>
            </a:r>
            <a:r>
              <a:rPr lang="en-CA" sz="2000" dirty="0"/>
              <a:t>, or </a:t>
            </a:r>
            <a:r>
              <a:rPr lang="en-CA" sz="2000" dirty="0" smtClean="0"/>
              <a:t>1.8% </a:t>
            </a:r>
            <a:r>
              <a:rPr lang="en-CA" sz="2000" dirty="0"/>
              <a:t>of total visitor spending in Ontario. </a:t>
            </a:r>
            <a:endParaRPr lang="en-CA" sz="2000" dirty="0" smtClean="0"/>
          </a:p>
          <a:p>
            <a:pPr eaLnBrk="1" hangingPunct="1">
              <a:lnSpc>
                <a:spcPct val="80000"/>
              </a:lnSpc>
              <a:spcAft>
                <a:spcPct val="50000"/>
              </a:spcAft>
            </a:pPr>
            <a:r>
              <a:rPr lang="en-CA" sz="2000" dirty="0"/>
              <a:t>Ontario residents accounted for </a:t>
            </a:r>
            <a:r>
              <a:rPr lang="en-CA" sz="2000" dirty="0" smtClean="0"/>
              <a:t>88% </a:t>
            </a:r>
            <a:r>
              <a:rPr lang="en-CA" sz="2000" dirty="0"/>
              <a:t>of visits and </a:t>
            </a:r>
            <a:r>
              <a:rPr lang="en-CA" sz="2000" dirty="0" smtClean="0"/>
              <a:t>67% </a:t>
            </a:r>
            <a:r>
              <a:rPr lang="en-CA" sz="2000" dirty="0"/>
              <a:t>of spending, residents of Other Canada accounted for </a:t>
            </a:r>
            <a:r>
              <a:rPr lang="en-CA" sz="2000" dirty="0" smtClean="0"/>
              <a:t>6% </a:t>
            </a:r>
            <a:r>
              <a:rPr lang="en-CA" sz="2000" dirty="0"/>
              <a:t>of visits and </a:t>
            </a:r>
            <a:r>
              <a:rPr lang="en-CA" sz="2000" dirty="0" smtClean="0"/>
              <a:t>10% </a:t>
            </a:r>
            <a:r>
              <a:rPr lang="en-CA" sz="2000" dirty="0"/>
              <a:t>of spending, U.S. visitors represented </a:t>
            </a:r>
            <a:r>
              <a:rPr lang="en-CA" sz="2000" dirty="0" smtClean="0"/>
              <a:t>2% </a:t>
            </a:r>
            <a:r>
              <a:rPr lang="en-CA" sz="2000" dirty="0"/>
              <a:t>of visits and </a:t>
            </a:r>
            <a:r>
              <a:rPr lang="en-CA" sz="2000" dirty="0" smtClean="0"/>
              <a:t>2% </a:t>
            </a:r>
            <a:r>
              <a:rPr lang="en-CA" sz="2000" dirty="0"/>
              <a:t>of expenditures, and overseas visitors accounted for </a:t>
            </a:r>
            <a:r>
              <a:rPr lang="en-CA" sz="2000" dirty="0" smtClean="0"/>
              <a:t>3% </a:t>
            </a:r>
            <a:r>
              <a:rPr lang="en-CA" sz="2000" dirty="0"/>
              <a:t>of visits and </a:t>
            </a:r>
            <a:r>
              <a:rPr lang="en-CA" sz="2000" dirty="0" smtClean="0"/>
              <a:t>21% </a:t>
            </a:r>
            <a:r>
              <a:rPr lang="en-CA" sz="2000" dirty="0"/>
              <a:t>of spending</a:t>
            </a:r>
          </a:p>
          <a:p>
            <a:pPr eaLnBrk="1" hangingPunct="1">
              <a:lnSpc>
                <a:spcPct val="80000"/>
              </a:lnSpc>
              <a:spcAft>
                <a:spcPct val="50000"/>
              </a:spcAft>
            </a:pPr>
            <a:r>
              <a:rPr lang="en-CA" sz="2000" dirty="0" smtClean="0"/>
              <a:t>35</a:t>
            </a:r>
            <a:r>
              <a:rPr lang="en-CA" sz="2000" dirty="0"/>
              <a:t>% Cycling visitors from Ontario are from Region 5 compared to 22% of total visits, 15% from Region 6 (13% total visits), and 12% from Region 3 (11% total visits)</a:t>
            </a:r>
          </a:p>
          <a:p>
            <a:pPr eaLnBrk="1" hangingPunct="1">
              <a:lnSpc>
                <a:spcPct val="80000"/>
              </a:lnSpc>
              <a:spcAft>
                <a:spcPct val="50000"/>
              </a:spcAft>
            </a:pPr>
            <a:r>
              <a:rPr lang="en-CA" sz="2000" dirty="0"/>
              <a:t>25% of cycling visits took place in Region 7 compared to 9% of total visits, 12% in Region 5 (20% total), and 11% in each of Region 8 and </a:t>
            </a:r>
            <a:r>
              <a:rPr lang="en-CA" sz="2000" dirty="0" smtClean="0"/>
              <a:t>12</a:t>
            </a: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(83%) of cycling visits were overnight visits.  For comparison, 36% of total visits in Ontario were overnight </a:t>
            </a:r>
            <a:r>
              <a:rPr lang="en-CA" sz="2000" dirty="0" smtClean="0"/>
              <a:t>visits. The </a:t>
            </a:r>
            <a:r>
              <a:rPr lang="en-CA" sz="2000" dirty="0"/>
              <a:t>average number of nights spent on cycling visits was 3.4, slightly above Ontario’s average of 3.1 </a:t>
            </a:r>
            <a:r>
              <a:rPr lang="en-CA" sz="2000" dirty="0" smtClean="0"/>
              <a:t>nights</a:t>
            </a:r>
          </a:p>
          <a:p>
            <a:pPr eaLnBrk="1" hangingPunct="1">
              <a:lnSpc>
                <a:spcPct val="80000"/>
              </a:lnSpc>
              <a:spcAft>
                <a:spcPct val="50000"/>
              </a:spcAft>
            </a:pPr>
            <a:r>
              <a:rPr lang="en-CA" sz="2000" dirty="0"/>
              <a:t>Cycling visitors spent an average of $255/trip ($171/trip for total </a:t>
            </a:r>
            <a:r>
              <a:rPr lang="en-CA" sz="2000" dirty="0" smtClean="0"/>
              <a:t>trips). On </a:t>
            </a:r>
            <a:r>
              <a:rPr lang="en-CA" sz="2000" dirty="0"/>
              <a:t>average, overnight visitors spent seven times as much per trip as same-day </a:t>
            </a:r>
            <a:r>
              <a:rPr lang="en-CA" sz="2000" dirty="0" smtClean="0"/>
              <a:t>visitors</a:t>
            </a:r>
          </a:p>
          <a:p>
            <a:pPr eaLnBrk="1" hangingPunct="1">
              <a:lnSpc>
                <a:spcPct val="80000"/>
              </a:lnSpc>
              <a:spcAft>
                <a:spcPct val="50000"/>
              </a:spcAft>
            </a:pPr>
            <a:r>
              <a:rPr lang="en-CA" sz="2000" dirty="0"/>
              <a:t>The largest proportions of expenditures were spent on Transportation (33% cycling, 37% total) and Food &amp; Beverage (26% cycling, 27% </a:t>
            </a:r>
            <a:r>
              <a:rPr lang="en-CA" sz="2000" dirty="0" smtClean="0"/>
              <a:t>total). Cycling </a:t>
            </a:r>
            <a:r>
              <a:rPr lang="en-CA" sz="2000" dirty="0"/>
              <a:t>visitors spent a larger proportion on accommodations, 21%, than total visitors, 16%</a:t>
            </a:r>
          </a:p>
          <a:p>
            <a:pPr eaLnBrk="1" hangingPunct="1">
              <a:lnSpc>
                <a:spcPct val="80000"/>
              </a:lnSpc>
              <a:spcAft>
                <a:spcPct val="50000"/>
              </a:spcAft>
            </a:pPr>
            <a:r>
              <a:rPr lang="en-CA" sz="2000" dirty="0"/>
              <a:t>Cycling visitors participate in a variety of outdoor activities with 49% visiting a beach, 38% hiking, and 37% </a:t>
            </a:r>
            <a:r>
              <a:rPr lang="en-CA" sz="2000" dirty="0" smtClean="0"/>
              <a:t>boating</a:t>
            </a:r>
          </a:p>
          <a:p>
            <a:pPr eaLnBrk="1" hangingPunct="1">
              <a:lnSpc>
                <a:spcPct val="80000"/>
              </a:lnSpc>
              <a:spcAft>
                <a:spcPct val="50000"/>
              </a:spcAft>
            </a:pPr>
            <a:r>
              <a:rPr lang="en-CA" sz="2000" dirty="0"/>
              <a:t>Most trips were pleasure trips (72% compared to 34% of total trips)</a:t>
            </a:r>
          </a:p>
          <a:p>
            <a:pPr eaLnBrk="1" hangingPunct="1">
              <a:lnSpc>
                <a:spcPct val="80000"/>
              </a:lnSpc>
              <a:spcAft>
                <a:spcPct val="50000"/>
              </a:spcAft>
            </a:pPr>
            <a:endParaRPr lang="en-CA" sz="2000" dirty="0"/>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smtClean="0"/>
              <a:t>The </a:t>
            </a:r>
            <a:r>
              <a:rPr lang="en-CA" sz="2000" dirty="0"/>
              <a:t>majority (54%) of overnight cycling visits were spent at unpaid accommodations such as private homes and cottages, compared to 63% of total </a:t>
            </a:r>
            <a:r>
              <a:rPr lang="en-CA" sz="2000" dirty="0" smtClean="0"/>
              <a:t>visits. 25</a:t>
            </a:r>
            <a:r>
              <a:rPr lang="en-CA" sz="2000" dirty="0"/>
              <a:t>% of overnight cycling visits were spent in camping/RV facilities versus 5% of total </a:t>
            </a:r>
            <a:r>
              <a:rPr lang="en-CA" sz="2000" dirty="0" smtClean="0"/>
              <a:t>visits</a:t>
            </a:r>
          </a:p>
          <a:p>
            <a:pPr eaLnBrk="1" hangingPunct="1">
              <a:lnSpc>
                <a:spcPct val="90000"/>
              </a:lnSpc>
              <a:spcAft>
                <a:spcPct val="50000"/>
              </a:spcAft>
            </a:pPr>
            <a:r>
              <a:rPr lang="en-CA" sz="2000" dirty="0"/>
              <a:t>The largest proportion of trips occur in the summer months with 56% of cycling trips taking place in Jul-Sep versus 30% of total </a:t>
            </a:r>
            <a:r>
              <a:rPr lang="en-CA" sz="2000" dirty="0" smtClean="0"/>
              <a:t>trips</a:t>
            </a:r>
          </a:p>
          <a:p>
            <a:pPr eaLnBrk="1" hangingPunct="1">
              <a:lnSpc>
                <a:spcPct val="90000"/>
              </a:lnSpc>
              <a:spcAft>
                <a:spcPct val="50000"/>
              </a:spcAft>
            </a:pPr>
            <a:r>
              <a:rPr lang="en-CA" sz="2000" dirty="0"/>
              <a:t>50% of cycling visits were among groups of 3 or more people compared to 25% of total </a:t>
            </a:r>
            <a:r>
              <a:rPr lang="en-CA" sz="2000" dirty="0" smtClean="0"/>
              <a:t>visits. 31</a:t>
            </a:r>
            <a:r>
              <a:rPr lang="en-CA" sz="2000" dirty="0"/>
              <a:t>% of cycling visits included children versus 13% of total </a:t>
            </a:r>
            <a:r>
              <a:rPr lang="en-CA" sz="2000" dirty="0" smtClean="0"/>
              <a:t>visits</a:t>
            </a:r>
          </a:p>
          <a:p>
            <a:pPr eaLnBrk="1" hangingPunct="1">
              <a:lnSpc>
                <a:spcPct val="90000"/>
              </a:lnSpc>
              <a:spcAft>
                <a:spcPct val="50000"/>
              </a:spcAft>
            </a:pPr>
            <a:r>
              <a:rPr lang="en-CA" sz="2000" dirty="0"/>
              <a:t>48% of Canadian cycling visitors in Ontario had an household income greater than $100,000 compared to 35% of total visitors</a:t>
            </a:r>
          </a:p>
          <a:p>
            <a:pPr eaLnBrk="1" hangingPunct="1">
              <a:lnSpc>
                <a:spcPct val="90000"/>
              </a:lnSpc>
              <a:spcAft>
                <a:spcPct val="50000"/>
              </a:spcAft>
            </a:pPr>
            <a:r>
              <a:rPr lang="en-CA" sz="2000" dirty="0"/>
              <a:t>39% of Canadian cycling visitors in Ontario had a university degree compared with 31% 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2209800"/>
            <a:ext cx="7772400" cy="1470025"/>
          </a:xfrm>
          <a:noFill/>
        </p:spPr>
        <p:txBody>
          <a:bodyPr/>
          <a:lstStyle/>
          <a:p>
            <a:pPr eaLnBrk="1" hangingPunct="1"/>
            <a:r>
              <a:rPr lang="en-CA" sz="3600" b="1" dirty="0" smtClean="0">
                <a:latin typeface="Arial" panose="020B0604020202020204" pitchFamily="34" charset="0"/>
                <a:cs typeface="Arial" panose="020B0604020202020204" pitchFamily="34" charset="0"/>
              </a:rPr>
              <a:t>Appendix</a:t>
            </a: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25</a:t>
            </a:fld>
            <a:endParaRPr lang="en-CA" sz="1000">
              <a:solidFill>
                <a:srgbClr val="660033"/>
              </a:solidFill>
            </a:endParaRPr>
          </a:p>
        </p:txBody>
      </p:sp>
    </p:spTree>
    <p:extLst>
      <p:ext uri="{BB962C8B-B14F-4D97-AF65-F5344CB8AC3E}">
        <p14:creationId xmlns:p14="http://schemas.microsoft.com/office/powerpoint/2010/main" val="220109247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bwMode="auto">
          <a:xfrm>
            <a:off x="76199" y="872561"/>
            <a:ext cx="9014617" cy="5334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Economic Indicators</a:t>
            </a:r>
          </a:p>
        </p:txBody>
      </p:sp>
      <p:sp>
        <p:nvSpPr>
          <p:cNvPr id="5"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26</a:t>
            </a:fld>
            <a:endParaRPr lang="en-CA" sz="1000">
              <a:solidFill>
                <a:srgbClr val="660033"/>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7439" y="1433253"/>
            <a:ext cx="4114800" cy="2235912"/>
          </a:xfrm>
          <a:prstGeom prst="rect">
            <a:avLst/>
          </a:prstGeom>
          <a:noFill/>
          <a:ln w="254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495" y="3810000"/>
            <a:ext cx="4114800" cy="2238575"/>
          </a:xfrm>
          <a:prstGeom prst="rect">
            <a:avLst/>
          </a:prstGeom>
          <a:noFill/>
          <a:ln w="254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495" y="1420018"/>
            <a:ext cx="4114800" cy="2249147"/>
          </a:xfrm>
          <a:prstGeom prst="rect">
            <a:avLst/>
          </a:prstGeom>
          <a:noFill/>
          <a:ln w="25400" cmpd="sng">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7156" y="3821314"/>
            <a:ext cx="4114800" cy="2241385"/>
          </a:xfrm>
          <a:prstGeom prst="rect">
            <a:avLst/>
          </a:prstGeom>
          <a:noFill/>
          <a:ln w="254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Text Box 8"/>
          <p:cNvSpPr txBox="1">
            <a:spLocks noChangeArrowheads="1"/>
          </p:cNvSpPr>
          <p:nvPr/>
        </p:nvSpPr>
        <p:spPr bwMode="auto">
          <a:xfrm>
            <a:off x="0" y="6096000"/>
            <a:ext cx="89646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fontAlgn="auto" hangingPunct="1">
              <a:spcBef>
                <a:spcPts val="0"/>
              </a:spcBef>
              <a:spcAft>
                <a:spcPts val="0"/>
              </a:spcAft>
            </a:pPr>
            <a:r>
              <a:rPr lang="en-CA" sz="800" i="1" dirty="0">
                <a:solidFill>
                  <a:srgbClr val="000000"/>
                </a:solidFill>
              </a:rPr>
              <a:t>Source: </a:t>
            </a:r>
            <a:r>
              <a:rPr lang="en-CA" sz="800" i="1" dirty="0" smtClean="0">
                <a:solidFill>
                  <a:srgbClr val="000000"/>
                </a:solidFill>
              </a:rPr>
              <a:t>Oxford Economics; </a:t>
            </a:r>
            <a:r>
              <a:rPr lang="en-CA" sz="800" i="1" dirty="0">
                <a:solidFill>
                  <a:srgbClr val="000000"/>
                </a:solidFill>
              </a:rPr>
              <a:t>Ontario Ministry of </a:t>
            </a:r>
            <a:r>
              <a:rPr lang="en-CA" sz="800" i="1" dirty="0" smtClean="0">
                <a:solidFill>
                  <a:srgbClr val="000000"/>
                </a:solidFill>
              </a:rPr>
              <a:t>Tourism, </a:t>
            </a:r>
            <a:r>
              <a:rPr lang="en-CA" sz="800" i="1" dirty="0">
                <a:solidFill>
                  <a:srgbClr val="000000"/>
                </a:solidFill>
              </a:rPr>
              <a:t>Culture and Sport </a:t>
            </a:r>
          </a:p>
        </p:txBody>
      </p:sp>
    </p:spTree>
    <p:extLst>
      <p:ext uri="{BB962C8B-B14F-4D97-AF65-F5344CB8AC3E}">
        <p14:creationId xmlns:p14="http://schemas.microsoft.com/office/powerpoint/2010/main" val="2773512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bwMode="auto">
          <a:xfrm>
            <a:off x="131362" y="914400"/>
            <a:ext cx="9014617" cy="5334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2014 Notable Events</a:t>
            </a:r>
          </a:p>
        </p:txBody>
      </p:sp>
      <p:sp>
        <p:nvSpPr>
          <p:cNvPr id="5"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27</a:t>
            </a:fld>
            <a:endParaRPr lang="en-CA" sz="1000">
              <a:solidFill>
                <a:srgbClr val="660033"/>
              </a:solidFill>
            </a:endParaRPr>
          </a:p>
        </p:txBody>
      </p:sp>
      <p:sp>
        <p:nvSpPr>
          <p:cNvPr id="9" name="Rectangle 3"/>
          <p:cNvSpPr>
            <a:spLocks noChangeArrowheads="1"/>
          </p:cNvSpPr>
          <p:nvPr/>
        </p:nvSpPr>
        <p:spPr bwMode="auto">
          <a:xfrm>
            <a:off x="304800" y="1600201"/>
            <a:ext cx="8610600"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85750" indent="-285750" algn="l">
              <a:buFont typeface="Arial" panose="020B0604020202020204" pitchFamily="34" charset="0"/>
              <a:buChar char="•"/>
            </a:pPr>
            <a:r>
              <a:rPr lang="en-US" dirty="0" smtClean="0">
                <a:solidFill>
                  <a:srgbClr val="000000"/>
                </a:solidFill>
              </a:rPr>
              <a:t>February </a:t>
            </a:r>
            <a:r>
              <a:rPr lang="en-US" dirty="0">
                <a:solidFill>
                  <a:srgbClr val="000000"/>
                </a:solidFill>
              </a:rPr>
              <a:t>7–23 – The XXII </a:t>
            </a:r>
            <a:r>
              <a:rPr lang="en-US" b="1" dirty="0">
                <a:solidFill>
                  <a:srgbClr val="000000"/>
                </a:solidFill>
              </a:rPr>
              <a:t>Olympic Winter Games </a:t>
            </a:r>
            <a:r>
              <a:rPr lang="en-US" dirty="0">
                <a:solidFill>
                  <a:srgbClr val="000000"/>
                </a:solidFill>
              </a:rPr>
              <a:t>are held in Sochi, Russia</a:t>
            </a:r>
          </a:p>
          <a:p>
            <a:pPr marL="285750" indent="-285750" algn="l">
              <a:buFont typeface="Arial" panose="020B0604020202020204" pitchFamily="34" charset="0"/>
              <a:buChar char="•"/>
            </a:pPr>
            <a:r>
              <a:rPr lang="en-US" dirty="0">
                <a:solidFill>
                  <a:srgbClr val="000000"/>
                </a:solidFill>
              </a:rPr>
              <a:t>March 8 – </a:t>
            </a:r>
            <a:r>
              <a:rPr lang="en-US" b="1" dirty="0">
                <a:solidFill>
                  <a:srgbClr val="000000"/>
                </a:solidFill>
              </a:rPr>
              <a:t>Malaysia Airlines Flight 370</a:t>
            </a:r>
            <a:r>
              <a:rPr lang="en-US" dirty="0">
                <a:solidFill>
                  <a:srgbClr val="000000"/>
                </a:solidFill>
              </a:rPr>
              <a:t>, a Boeing 777 airliner en route to Beijing from Kuala Lumpur, disappears over the Gulf of Thailand with 239 people on board. The aircraft is presumed to have crashed into the Indian Ocean</a:t>
            </a:r>
          </a:p>
          <a:p>
            <a:pPr marL="285750" indent="-285750" algn="l">
              <a:buFont typeface="Arial" panose="020B0604020202020204" pitchFamily="34" charset="0"/>
              <a:buChar char="•"/>
            </a:pPr>
            <a:r>
              <a:rPr lang="en-US" b="1" dirty="0">
                <a:solidFill>
                  <a:srgbClr val="000000"/>
                </a:solidFill>
              </a:rPr>
              <a:t>Ebola Epidemic </a:t>
            </a:r>
            <a:r>
              <a:rPr lang="en-US" dirty="0" smtClean="0">
                <a:solidFill>
                  <a:srgbClr val="000000"/>
                </a:solidFill>
              </a:rPr>
              <a:t>becomes </a:t>
            </a:r>
            <a:r>
              <a:rPr lang="en-US" dirty="0">
                <a:solidFill>
                  <a:srgbClr val="000000"/>
                </a:solidFill>
              </a:rPr>
              <a:t>Global Health Crisis</a:t>
            </a:r>
          </a:p>
          <a:p>
            <a:pPr marL="285750" indent="-285750" algn="l">
              <a:buFont typeface="Arial" panose="020B0604020202020204" pitchFamily="34" charset="0"/>
              <a:buChar char="•"/>
            </a:pPr>
            <a:r>
              <a:rPr lang="en-US" dirty="0">
                <a:solidFill>
                  <a:srgbClr val="000000"/>
                </a:solidFill>
              </a:rPr>
              <a:t>June 12 – July 13 – The 2014 </a:t>
            </a:r>
            <a:r>
              <a:rPr lang="en-US" b="1" dirty="0">
                <a:solidFill>
                  <a:srgbClr val="000000"/>
                </a:solidFill>
              </a:rPr>
              <a:t>FIFA World Cup </a:t>
            </a:r>
            <a:r>
              <a:rPr lang="en-US" dirty="0" smtClean="0">
                <a:solidFill>
                  <a:srgbClr val="000000"/>
                </a:solidFill>
              </a:rPr>
              <a:t>are </a:t>
            </a:r>
            <a:r>
              <a:rPr lang="en-US" dirty="0">
                <a:solidFill>
                  <a:srgbClr val="000000"/>
                </a:solidFill>
              </a:rPr>
              <a:t>held in Brazil</a:t>
            </a:r>
          </a:p>
          <a:p>
            <a:pPr marL="285750" indent="-285750" algn="l">
              <a:buFont typeface="Arial" panose="020B0604020202020204" pitchFamily="34" charset="0"/>
              <a:buChar char="•"/>
            </a:pPr>
            <a:r>
              <a:rPr lang="en-US" dirty="0">
                <a:solidFill>
                  <a:srgbClr val="000000"/>
                </a:solidFill>
              </a:rPr>
              <a:t>July </a:t>
            </a:r>
            <a:r>
              <a:rPr lang="en-US" dirty="0" smtClean="0">
                <a:solidFill>
                  <a:srgbClr val="000000"/>
                </a:solidFill>
              </a:rPr>
              <a:t>23 -  August 3 - </a:t>
            </a:r>
            <a:r>
              <a:rPr lang="en-US" b="1" dirty="0" smtClean="0">
                <a:solidFill>
                  <a:srgbClr val="000000"/>
                </a:solidFill>
              </a:rPr>
              <a:t>XX </a:t>
            </a:r>
            <a:r>
              <a:rPr lang="en-US" b="1" dirty="0">
                <a:solidFill>
                  <a:srgbClr val="000000"/>
                </a:solidFill>
              </a:rPr>
              <a:t>Commonwealth Games  </a:t>
            </a:r>
            <a:r>
              <a:rPr lang="en-US" dirty="0" smtClean="0">
                <a:solidFill>
                  <a:srgbClr val="000000"/>
                </a:solidFill>
              </a:rPr>
              <a:t>are held in Glasgow</a:t>
            </a:r>
            <a:r>
              <a:rPr lang="en-US" dirty="0">
                <a:solidFill>
                  <a:srgbClr val="000000"/>
                </a:solidFill>
              </a:rPr>
              <a:t>, </a:t>
            </a:r>
            <a:r>
              <a:rPr lang="en-US" dirty="0" smtClean="0">
                <a:solidFill>
                  <a:srgbClr val="000000"/>
                </a:solidFill>
              </a:rPr>
              <a:t>Scotland </a:t>
            </a:r>
          </a:p>
          <a:p>
            <a:pPr marL="285750" indent="-285750" algn="l">
              <a:buFont typeface="Arial" panose="020B0604020202020204" pitchFamily="34" charset="0"/>
              <a:buChar char="•"/>
            </a:pPr>
            <a:r>
              <a:rPr lang="en-CA" b="1" dirty="0">
                <a:solidFill>
                  <a:srgbClr val="000000"/>
                </a:solidFill>
              </a:rPr>
              <a:t>World oil prices </a:t>
            </a:r>
            <a:r>
              <a:rPr lang="en-CA" dirty="0">
                <a:solidFill>
                  <a:srgbClr val="000000"/>
                </a:solidFill>
              </a:rPr>
              <a:t>plunge to historic low</a:t>
            </a:r>
            <a:endParaRPr lang="en-US" dirty="0">
              <a:solidFill>
                <a:srgbClr val="000000"/>
              </a:solidFill>
            </a:endParaRPr>
          </a:p>
          <a:p>
            <a:pPr marL="285750" indent="-285750" algn="l">
              <a:buFont typeface="Arial" panose="020B0604020202020204" pitchFamily="34" charset="0"/>
              <a:buChar char="•"/>
            </a:pPr>
            <a:r>
              <a:rPr lang="en-US" dirty="0" smtClean="0">
                <a:solidFill>
                  <a:srgbClr val="000000"/>
                </a:solidFill>
              </a:rPr>
              <a:t>October 22 - </a:t>
            </a:r>
            <a:r>
              <a:rPr lang="en-US" dirty="0">
                <a:solidFill>
                  <a:srgbClr val="000000"/>
                </a:solidFill>
              </a:rPr>
              <a:t>In the </a:t>
            </a:r>
            <a:r>
              <a:rPr lang="en-US" b="1" dirty="0">
                <a:solidFill>
                  <a:srgbClr val="000000"/>
                </a:solidFill>
              </a:rPr>
              <a:t>shootings at Parliament Hill</a:t>
            </a:r>
            <a:r>
              <a:rPr lang="en-US" dirty="0">
                <a:solidFill>
                  <a:srgbClr val="000000"/>
                </a:solidFill>
              </a:rPr>
              <a:t>, a gunman </a:t>
            </a:r>
            <a:r>
              <a:rPr lang="en-US" dirty="0" smtClean="0">
                <a:solidFill>
                  <a:srgbClr val="000000"/>
                </a:solidFill>
              </a:rPr>
              <a:t>fatally shot </a:t>
            </a:r>
            <a:r>
              <a:rPr lang="en-US" dirty="0">
                <a:solidFill>
                  <a:srgbClr val="000000"/>
                </a:solidFill>
              </a:rPr>
              <a:t>a Canadian Forces soldier </a:t>
            </a:r>
            <a:r>
              <a:rPr lang="en-US" dirty="0" smtClean="0">
                <a:solidFill>
                  <a:srgbClr val="000000"/>
                </a:solidFill>
              </a:rPr>
              <a:t>at </a:t>
            </a:r>
            <a:r>
              <a:rPr lang="en-US" dirty="0">
                <a:solidFill>
                  <a:srgbClr val="000000"/>
                </a:solidFill>
              </a:rPr>
              <a:t>the National War Memorial in Ottawa, then entered the Parliament buildings where he was killed by security </a:t>
            </a:r>
            <a:r>
              <a:rPr lang="en-US" dirty="0" smtClean="0">
                <a:solidFill>
                  <a:srgbClr val="000000"/>
                </a:solidFill>
              </a:rPr>
              <a:t>forces</a:t>
            </a:r>
            <a:endParaRPr lang="en-US" dirty="0">
              <a:solidFill>
                <a:srgbClr val="000000"/>
              </a:solidFill>
            </a:endParaRPr>
          </a:p>
        </p:txBody>
      </p:sp>
    </p:spTree>
    <p:extLst>
      <p:ext uri="{BB962C8B-B14F-4D97-AF65-F5344CB8AC3E}">
        <p14:creationId xmlns:p14="http://schemas.microsoft.com/office/powerpoint/2010/main" val="244073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209800"/>
            <a:ext cx="7772400" cy="1470025"/>
          </a:xfrm>
          <a:noFill/>
        </p:spPr>
        <p:txBody>
          <a:bodyPr/>
          <a:lstStyle/>
          <a:p>
            <a:pPr eaLnBrk="1" hangingPunct="1"/>
            <a:r>
              <a:rPr lang="en-CA" sz="3600" b="1" smtClean="0"/>
              <a:t>Ontario Tourism</a:t>
            </a:r>
          </a:p>
        </p:txBody>
      </p:sp>
      <p:sp>
        <p:nvSpPr>
          <p:cNvPr id="1229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EF9546C-416A-4C34-ADAA-017BDE2D56D1}" type="slidenum">
              <a:rPr lang="en-CA" sz="1000">
                <a:solidFill>
                  <a:srgbClr val="660033"/>
                </a:solidFill>
              </a:rPr>
              <a:pPr algn="r" eaLnBrk="1" hangingPunct="1"/>
              <a:t>28</a:t>
            </a:fld>
            <a:endParaRPr lang="en-CA" sz="1000">
              <a:solidFill>
                <a:srgbClr val="660033"/>
              </a:solidFill>
            </a:endParaRPr>
          </a:p>
        </p:txBody>
      </p:sp>
    </p:spTree>
    <p:extLst>
      <p:ext uri="{BB962C8B-B14F-4D97-AF65-F5344CB8AC3E}">
        <p14:creationId xmlns:p14="http://schemas.microsoft.com/office/powerpoint/2010/main" val="34970391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3400" y="1066800"/>
            <a:ext cx="8229600" cy="76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Economic Impact of Tourism in Ontario 2014</a:t>
            </a:r>
          </a:p>
        </p:txBody>
      </p:sp>
      <p:sp>
        <p:nvSpPr>
          <p:cNvPr id="3075" name="Rectangle 3"/>
          <p:cNvSpPr>
            <a:spLocks noGrp="1" noChangeArrowheads="1"/>
          </p:cNvSpPr>
          <p:nvPr>
            <p:ph type="body" idx="1"/>
          </p:nvPr>
        </p:nvSpPr>
        <p:spPr bwMode="auto">
          <a:xfrm>
            <a:off x="457200" y="1752600"/>
            <a:ext cx="8229600" cy="4191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spcAft>
                <a:spcPts val="1200"/>
              </a:spcAft>
            </a:pPr>
            <a:r>
              <a:rPr lang="en-CA" sz="2000" dirty="0" smtClean="0"/>
              <a:t>Tourism receipts totalled </a:t>
            </a:r>
            <a:r>
              <a:rPr lang="en-CA" sz="2000" b="1" dirty="0" smtClean="0"/>
              <a:t>$29.8 billion</a:t>
            </a:r>
            <a:r>
              <a:rPr lang="en-CA" sz="2000" dirty="0" smtClean="0"/>
              <a:t>  </a:t>
            </a:r>
          </a:p>
          <a:p>
            <a:pPr>
              <a:lnSpc>
                <a:spcPct val="80000"/>
              </a:lnSpc>
              <a:spcAft>
                <a:spcPts val="1200"/>
              </a:spcAft>
            </a:pPr>
            <a:r>
              <a:rPr lang="en-CA" sz="2000" dirty="0" smtClean="0"/>
              <a:t>Total GDP (direct, indirect and induced) generated by tourism related spending amounted to </a:t>
            </a:r>
            <a:r>
              <a:rPr lang="en-CA" sz="2000" b="1" dirty="0" smtClean="0"/>
              <a:t>$26.6 billion</a:t>
            </a:r>
            <a:r>
              <a:rPr lang="en-CA" sz="2000" dirty="0" smtClean="0"/>
              <a:t>, 3.7% of Ontario's GDP</a:t>
            </a:r>
          </a:p>
          <a:p>
            <a:pPr>
              <a:lnSpc>
                <a:spcPct val="80000"/>
              </a:lnSpc>
              <a:spcAft>
                <a:spcPts val="1200"/>
              </a:spcAft>
            </a:pPr>
            <a:r>
              <a:rPr lang="en-CA" sz="2000" dirty="0"/>
              <a:t>The total tourism employment impact (direct, indirect and induced) of tourism receipts reached </a:t>
            </a:r>
            <a:r>
              <a:rPr lang="en-CA" sz="2000" b="1" dirty="0" smtClean="0"/>
              <a:t>371,968 </a:t>
            </a:r>
            <a:r>
              <a:rPr lang="en-CA" sz="2000" b="1" dirty="0"/>
              <a:t>jobs</a:t>
            </a:r>
            <a:r>
              <a:rPr lang="en-CA" sz="2000" dirty="0"/>
              <a:t>, accounting for </a:t>
            </a:r>
            <a:r>
              <a:rPr lang="en-CA" sz="2000" dirty="0" smtClean="0"/>
              <a:t>5.3% </a:t>
            </a:r>
            <a:r>
              <a:rPr lang="en-CA" sz="2000" dirty="0"/>
              <a:t>of Ontario’s total </a:t>
            </a:r>
            <a:r>
              <a:rPr lang="en-CA" sz="2000" dirty="0" smtClean="0"/>
              <a:t>employment</a:t>
            </a:r>
          </a:p>
          <a:p>
            <a:pPr>
              <a:lnSpc>
                <a:spcPct val="80000"/>
              </a:lnSpc>
              <a:spcAft>
                <a:spcPts val="1200"/>
              </a:spcAft>
            </a:pPr>
            <a:r>
              <a:rPr lang="en-CA" sz="2000" dirty="0" smtClean="0"/>
              <a:t>Total tax revenues (direct, indirect and induced) from tourism for all levels of government amounted to </a:t>
            </a:r>
            <a:r>
              <a:rPr lang="en-CA" sz="2000" b="1" dirty="0" smtClean="0"/>
              <a:t>$12.8 billion</a:t>
            </a:r>
            <a:r>
              <a:rPr lang="en-CA" sz="2000" dirty="0" smtClean="0"/>
              <a:t>.  $6.4 billion were federal tax revenues, $5.1 billion were provincial and $1.3 billion were municipal</a:t>
            </a:r>
          </a:p>
          <a:p>
            <a:pPr>
              <a:lnSpc>
                <a:spcPct val="80000"/>
              </a:lnSpc>
              <a:spcAft>
                <a:spcPts val="1200"/>
              </a:spcAft>
            </a:pPr>
            <a:r>
              <a:rPr lang="en-CA" sz="2000" dirty="0" smtClean="0"/>
              <a:t>Tourism is an important export industry, contributing </a:t>
            </a:r>
            <a:r>
              <a:rPr lang="en-CA" sz="2000" b="1" dirty="0" smtClean="0"/>
              <a:t>$8.5 billion</a:t>
            </a:r>
            <a:r>
              <a:rPr lang="en-CA" sz="2000" dirty="0" smtClean="0"/>
              <a:t> to Ontario's foreign earnings</a:t>
            </a:r>
            <a:endParaRPr lang="en-US" sz="2000" dirty="0" smtClean="0"/>
          </a:p>
        </p:txBody>
      </p:sp>
      <p:sp>
        <p:nvSpPr>
          <p:cNvPr id="5"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29</a:t>
            </a:fld>
            <a:endParaRPr lang="en-CA" sz="1000">
              <a:solidFill>
                <a:srgbClr val="660033"/>
              </a:solidFill>
            </a:endParaRPr>
          </a:p>
        </p:txBody>
      </p:sp>
    </p:spTree>
    <p:extLst>
      <p:ext uri="{BB962C8B-B14F-4D97-AF65-F5344CB8AC3E}">
        <p14:creationId xmlns:p14="http://schemas.microsoft.com/office/powerpoint/2010/main" val="4185050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2014, there were 1.7 million cycling visits in Ontario, representing 1.2% of total visits in Ontario </a:t>
            </a:r>
          </a:p>
          <a:p>
            <a:pPr eaLnBrk="1" hangingPunct="1">
              <a:lnSpc>
                <a:spcPct val="90000"/>
              </a:lnSpc>
            </a:pPr>
            <a:r>
              <a:rPr lang="en-CA" sz="1600" dirty="0" smtClean="0"/>
              <a:t>Cycling visitors in spent $428 million, accounting for 1.8%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2699939397"/>
              </p:ext>
            </p:extLst>
          </p:nvPr>
        </p:nvGraphicFramePr>
        <p:xfrm>
          <a:off x="457200" y="1627188"/>
          <a:ext cx="8229600" cy="2049463"/>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139.5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     23.9 </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Cycling</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Cycling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a:solidFill>
                            <a:srgbClr val="000000"/>
                          </a:solidFill>
                          <a:effectLst/>
                          <a:latin typeface="Arial"/>
                        </a:rPr>
                        <a:t>1.8%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81000" y="914400"/>
            <a:ext cx="8229600" cy="561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Visits and Spending by Origin</a:t>
            </a:r>
          </a:p>
        </p:txBody>
      </p:sp>
      <p:graphicFrame>
        <p:nvGraphicFramePr>
          <p:cNvPr id="2" name="Object 3" descr="Visits by Origin" title="Visits by Origin"/>
          <p:cNvGraphicFramePr>
            <a:graphicFrameLocks noGrp="1" noChangeAspect="1"/>
          </p:cNvGraphicFramePr>
          <p:nvPr>
            <p:ph sz="half" idx="1"/>
            <p:extLst>
              <p:ext uri="{D42A27DB-BD31-4B8C-83A1-F6EECF244321}">
                <p14:modId xmlns:p14="http://schemas.microsoft.com/office/powerpoint/2010/main" val="194757485"/>
              </p:ext>
            </p:extLst>
          </p:nvPr>
        </p:nvGraphicFramePr>
        <p:xfrm>
          <a:off x="609600" y="1371600"/>
          <a:ext cx="3402013" cy="3125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3369042165"/>
              </p:ext>
            </p:extLst>
          </p:nvPr>
        </p:nvGraphicFramePr>
        <p:xfrm>
          <a:off x="3657600" y="1371600"/>
          <a:ext cx="3416300" cy="3119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oup 33" descr="Visits and Visitor Spending" title="Visits and Visitor Spending"/>
          <p:cNvGraphicFramePr>
            <a:graphicFrameLocks noGrp="1"/>
          </p:cNvGraphicFramePr>
          <p:nvPr>
            <p:extLst>
              <p:ext uri="{D42A27DB-BD31-4B8C-83A1-F6EECF244321}">
                <p14:modId xmlns:p14="http://schemas.microsoft.com/office/powerpoint/2010/main" val="2262217363"/>
              </p:ext>
            </p:extLst>
          </p:nvPr>
        </p:nvGraphicFramePr>
        <p:xfrm>
          <a:off x="6781800" y="2194743"/>
          <a:ext cx="2133600" cy="1158057"/>
        </p:xfrm>
        <a:graphic>
          <a:graphicData uri="http://schemas.openxmlformats.org/drawingml/2006/table">
            <a:tbl>
              <a:tblPr firstRow="1"/>
              <a:tblGrid>
                <a:gridCol w="838200"/>
                <a:gridCol w="685800"/>
                <a:gridCol w="609600"/>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Ontario</a:t>
                      </a:r>
                    </a:p>
                  </a:txBody>
                  <a:tcPr marT="45690" marB="456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2014</a:t>
                      </a:r>
                    </a:p>
                  </a:txBody>
                  <a:tcPr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vs 2012 </a:t>
                      </a:r>
                    </a:p>
                  </a:txBody>
                  <a:tcPr marT="45690" marB="456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chemeClr val="tx1"/>
                          </a:solidFill>
                          <a:effectLst/>
                          <a:latin typeface="Arial" charset="0"/>
                        </a:rPr>
                        <a:t>Visits</a:t>
                      </a:r>
                    </a:p>
                  </a:txBody>
                  <a:tcPr marT="45690" marB="456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100" b="0" i="0" u="none" strike="noStrike" dirty="0" smtClean="0">
                          <a:solidFill>
                            <a:schemeClr val="tx1"/>
                          </a:solidFill>
                          <a:effectLst/>
                          <a:latin typeface="Arial"/>
                        </a:rPr>
                        <a:t>139.5M</a:t>
                      </a:r>
                      <a:endParaRPr lang="en-CA" sz="1100" b="0" i="0" u="none" strike="noStrike" dirty="0">
                        <a:solidFill>
                          <a:schemeClr val="tx1"/>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100" b="0" i="0" u="none" strike="noStrike" dirty="0" smtClean="0">
                          <a:solidFill>
                            <a:schemeClr val="tx1"/>
                          </a:solidFill>
                          <a:effectLst/>
                          <a:latin typeface="Arial"/>
                        </a:rPr>
                        <a:t>-1.0%</a:t>
                      </a:r>
                      <a:endParaRPr lang="en-CA" sz="1100" b="0" i="0" u="none" strike="noStrike" dirty="0">
                        <a:solidFill>
                          <a:schemeClr val="tx1"/>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chemeClr val="tx1"/>
                          </a:solidFill>
                          <a:effectLst/>
                          <a:latin typeface="Arial" charset="0"/>
                        </a:rPr>
                        <a:t>Visitor Spending</a:t>
                      </a:r>
                    </a:p>
                  </a:txBody>
                  <a:tcPr marT="45690" marB="456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100" b="0" i="0" u="none" strike="noStrike" dirty="0" smtClean="0">
                          <a:solidFill>
                            <a:schemeClr val="tx1"/>
                          </a:solidFill>
                          <a:effectLst/>
                          <a:latin typeface="Arial"/>
                        </a:rPr>
                        <a:t>$23.9B</a:t>
                      </a:r>
                      <a:endParaRPr lang="en-CA" sz="1100" b="0" i="0" u="none" strike="noStrike" dirty="0">
                        <a:solidFill>
                          <a:schemeClr val="tx1"/>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100" b="0" i="0" u="none" strike="noStrike" dirty="0" smtClean="0">
                          <a:solidFill>
                            <a:schemeClr val="tx1"/>
                          </a:solidFill>
                          <a:effectLst/>
                          <a:latin typeface="Arial"/>
                        </a:rPr>
                        <a:t>5.1%</a:t>
                      </a:r>
                      <a:endParaRPr lang="en-CA" sz="1100" b="0" i="0" u="none" strike="noStrike" dirty="0">
                        <a:solidFill>
                          <a:schemeClr val="tx1"/>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6148" name="Rectangle 5"/>
          <p:cNvSpPr>
            <a:spLocks noChangeArrowheads="1"/>
          </p:cNvSpPr>
          <p:nvPr/>
        </p:nvSpPr>
        <p:spPr bwMode="auto">
          <a:xfrm>
            <a:off x="228600" y="4727575"/>
            <a:ext cx="8915400" cy="1368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In </a:t>
            </a:r>
            <a:r>
              <a:rPr lang="en-CA" dirty="0" smtClean="0">
                <a:solidFill>
                  <a:srgbClr val="000000"/>
                </a:solidFill>
              </a:rPr>
              <a:t>2014, </a:t>
            </a:r>
            <a:r>
              <a:rPr lang="en-CA" dirty="0">
                <a:solidFill>
                  <a:srgbClr val="000000"/>
                </a:solidFill>
              </a:rPr>
              <a:t>there were </a:t>
            </a:r>
            <a:r>
              <a:rPr lang="en-CA" dirty="0" smtClean="0">
                <a:solidFill>
                  <a:srgbClr val="000000"/>
                </a:solidFill>
              </a:rPr>
              <a:t>139.5 </a:t>
            </a:r>
            <a:r>
              <a:rPr lang="en-CA" dirty="0">
                <a:solidFill>
                  <a:srgbClr val="000000"/>
                </a:solidFill>
              </a:rPr>
              <a:t>million visits in Ontario and visitors spent $</a:t>
            </a:r>
            <a:r>
              <a:rPr lang="en-CA" dirty="0" smtClean="0">
                <a:solidFill>
                  <a:srgbClr val="000000"/>
                </a:solidFill>
              </a:rPr>
              <a:t>23.9 </a:t>
            </a:r>
            <a:r>
              <a:rPr lang="en-CA" dirty="0">
                <a:solidFill>
                  <a:srgbClr val="000000"/>
                </a:solidFill>
              </a:rPr>
              <a:t>billion </a:t>
            </a:r>
          </a:p>
          <a:p>
            <a:pPr marL="342900" indent="-342900" algn="l" eaLnBrk="0" hangingPunct="0">
              <a:lnSpc>
                <a:spcPct val="80000"/>
              </a:lnSpc>
              <a:spcBef>
                <a:spcPct val="20000"/>
              </a:spcBef>
              <a:buFontTx/>
              <a:buChar char="•"/>
            </a:pPr>
            <a:r>
              <a:rPr lang="en-CA" dirty="0">
                <a:solidFill>
                  <a:srgbClr val="000000"/>
                </a:solidFill>
              </a:rPr>
              <a:t>Ontario residents account for the majority of visits and spending </a:t>
            </a:r>
          </a:p>
          <a:p>
            <a:pPr marL="342900" indent="-342900" algn="l" eaLnBrk="0" hangingPunct="0">
              <a:lnSpc>
                <a:spcPct val="80000"/>
              </a:lnSpc>
              <a:spcBef>
                <a:spcPct val="20000"/>
              </a:spcBef>
              <a:buFontTx/>
              <a:buChar char="•"/>
            </a:pPr>
            <a:r>
              <a:rPr lang="en-CA" dirty="0">
                <a:solidFill>
                  <a:srgbClr val="000000"/>
                </a:solidFill>
              </a:rPr>
              <a:t>U.S. visitors represent 8% of visits and </a:t>
            </a:r>
            <a:r>
              <a:rPr lang="en-CA" dirty="0" smtClean="0">
                <a:solidFill>
                  <a:srgbClr val="000000"/>
                </a:solidFill>
              </a:rPr>
              <a:t>14% </a:t>
            </a:r>
            <a:r>
              <a:rPr lang="en-CA" dirty="0">
                <a:solidFill>
                  <a:srgbClr val="000000"/>
                </a:solidFill>
              </a:rPr>
              <a:t>of expenditures </a:t>
            </a:r>
          </a:p>
          <a:p>
            <a:pPr marL="342900" indent="-342900" algn="l" eaLnBrk="0" hangingPunct="0">
              <a:lnSpc>
                <a:spcPct val="80000"/>
              </a:lnSpc>
              <a:spcBef>
                <a:spcPct val="20000"/>
              </a:spcBef>
              <a:buFontTx/>
              <a:buChar char="•"/>
            </a:pPr>
            <a:r>
              <a:rPr lang="en-CA" dirty="0">
                <a:solidFill>
                  <a:srgbClr val="000000"/>
                </a:solidFill>
              </a:rPr>
              <a:t>Overseas visitors account for </a:t>
            </a:r>
            <a:r>
              <a:rPr lang="en-CA" dirty="0" smtClean="0">
                <a:solidFill>
                  <a:srgbClr val="000000"/>
                </a:solidFill>
              </a:rPr>
              <a:t>2% </a:t>
            </a:r>
            <a:r>
              <a:rPr lang="en-CA" dirty="0">
                <a:solidFill>
                  <a:srgbClr val="000000"/>
                </a:solidFill>
              </a:rPr>
              <a:t>of visits and </a:t>
            </a:r>
            <a:r>
              <a:rPr lang="en-CA" dirty="0" smtClean="0">
                <a:solidFill>
                  <a:srgbClr val="000000"/>
                </a:solidFill>
              </a:rPr>
              <a:t>21% </a:t>
            </a:r>
            <a:r>
              <a:rPr lang="en-CA" dirty="0">
                <a:solidFill>
                  <a:srgbClr val="000000"/>
                </a:solidFill>
              </a:rPr>
              <a:t>of spending</a:t>
            </a:r>
          </a:p>
        </p:txBody>
      </p:sp>
      <p:sp>
        <p:nvSpPr>
          <p:cNvPr id="615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and </a:t>
            </a:r>
            <a:r>
              <a:rPr lang="en-CA" sz="1000" i="1" dirty="0">
                <a:solidFill>
                  <a:srgbClr val="000000"/>
                </a:solidFill>
              </a:rPr>
              <a:t>International Travel Survey </a:t>
            </a:r>
            <a:r>
              <a:rPr lang="en-CA" sz="1000" i="1" dirty="0" smtClean="0">
                <a:solidFill>
                  <a:srgbClr val="000000"/>
                </a:solidFill>
              </a:rPr>
              <a:t>2014;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30</a:t>
            </a:fld>
            <a:endParaRPr lang="en-CA" sz="1000">
              <a:solidFill>
                <a:srgbClr val="660033"/>
              </a:solidFill>
            </a:endParaRPr>
          </a:p>
        </p:txBody>
      </p:sp>
    </p:spTree>
    <p:extLst>
      <p:ext uri="{BB962C8B-B14F-4D97-AF65-F5344CB8AC3E}">
        <p14:creationId xmlns:p14="http://schemas.microsoft.com/office/powerpoint/2010/main" val="3340679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Visits and Spending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31</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and </a:t>
            </a:r>
            <a:r>
              <a:rPr lang="en-CA" sz="1000" i="1" dirty="0">
                <a:solidFill>
                  <a:srgbClr val="000000"/>
                </a:solidFill>
              </a:rPr>
              <a:t>International Travel Survey </a:t>
            </a:r>
            <a:r>
              <a:rPr lang="en-CA" sz="1000" i="1" dirty="0" smtClean="0">
                <a:solidFill>
                  <a:srgbClr val="000000"/>
                </a:solidFill>
              </a:rPr>
              <a:t>2014;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sp>
        <p:nvSpPr>
          <p:cNvPr id="4" name="Rectangle 3"/>
          <p:cNvSpPr/>
          <p:nvPr/>
        </p:nvSpPr>
        <p:spPr>
          <a:xfrm>
            <a:off x="228599" y="5449668"/>
            <a:ext cx="8507413" cy="338554"/>
          </a:xfrm>
          <a:prstGeom prst="rect">
            <a:avLst/>
          </a:prstGeom>
        </p:spPr>
        <p:txBody>
          <a:bodyPr wrap="square">
            <a:spAutoFit/>
          </a:bodyPr>
          <a:lstStyle/>
          <a:p>
            <a:pPr marL="285750" indent="-285750" algn="l">
              <a:buFont typeface="Arial" panose="020B0604020202020204" pitchFamily="34" charset="0"/>
              <a:buChar char="•"/>
            </a:pPr>
            <a:r>
              <a:rPr lang="en-CA" sz="1600" dirty="0">
                <a:solidFill>
                  <a:srgbClr val="000000"/>
                </a:solidFill>
              </a:rPr>
              <a:t>Region </a:t>
            </a:r>
            <a:r>
              <a:rPr lang="en-CA" sz="1600" dirty="0" smtClean="0">
                <a:solidFill>
                  <a:srgbClr val="000000"/>
                </a:solidFill>
              </a:rPr>
              <a:t>5 </a:t>
            </a:r>
            <a:r>
              <a:rPr lang="en-CA" sz="1600" dirty="0">
                <a:solidFill>
                  <a:srgbClr val="000000"/>
                </a:solidFill>
              </a:rPr>
              <a:t>is the largest </a:t>
            </a:r>
            <a:r>
              <a:rPr lang="en-CA" sz="1600" dirty="0" smtClean="0">
                <a:solidFill>
                  <a:srgbClr val="000000"/>
                </a:solidFill>
              </a:rPr>
              <a:t>region </a:t>
            </a:r>
            <a:r>
              <a:rPr lang="en-CA" sz="1600" dirty="0">
                <a:solidFill>
                  <a:srgbClr val="000000"/>
                </a:solidFill>
              </a:rPr>
              <a:t>representing 20% of visits and </a:t>
            </a:r>
            <a:r>
              <a:rPr lang="en-CA" sz="1600" dirty="0" smtClean="0">
                <a:solidFill>
                  <a:srgbClr val="000000"/>
                </a:solidFill>
              </a:rPr>
              <a:t>35% </a:t>
            </a:r>
            <a:r>
              <a:rPr lang="en-CA" sz="1600" dirty="0">
                <a:solidFill>
                  <a:srgbClr val="000000"/>
                </a:solidFill>
              </a:rPr>
              <a:t>of spending</a:t>
            </a:r>
          </a:p>
        </p:txBody>
      </p:sp>
      <p:graphicFrame>
        <p:nvGraphicFramePr>
          <p:cNvPr id="2" name="Chart 1"/>
          <p:cNvGraphicFramePr/>
          <p:nvPr>
            <p:extLst>
              <p:ext uri="{D42A27DB-BD31-4B8C-83A1-F6EECF244321}">
                <p14:modId xmlns:p14="http://schemas.microsoft.com/office/powerpoint/2010/main" val="3571409624"/>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29176988"/>
              </p:ext>
            </p:extLst>
          </p:nvPr>
        </p:nvGraphicFramePr>
        <p:xfrm>
          <a:off x="6477001" y="1524000"/>
          <a:ext cx="2487612" cy="3429004"/>
        </p:xfrm>
        <a:graphic>
          <a:graphicData uri="http://schemas.openxmlformats.org/drawingml/2006/table">
            <a:tbl>
              <a:tblPr/>
              <a:tblGrid>
                <a:gridCol w="371980"/>
                <a:gridCol w="2115632"/>
              </a:tblGrid>
              <a:tr h="203822">
                <a:tc gridSpan="2">
                  <a:txBody>
                    <a:bodyPr/>
                    <a:lstStyle/>
                    <a:p>
                      <a:pPr algn="l" fontAlgn="b"/>
                      <a:r>
                        <a:rPr lang="en-US" sz="1000" b="1" i="0" u="none" strike="noStrike" dirty="0">
                          <a:solidFill>
                            <a:srgbClr val="000000"/>
                          </a:solidFill>
                          <a:effectLst/>
                          <a:latin typeface="Arial"/>
                        </a:rPr>
                        <a:t>Tourism Regions</a:t>
                      </a:r>
                    </a:p>
                  </a:txBody>
                  <a:tcPr marL="9525" marR="9525" marT="9525" marB="0" anchor="b">
                    <a:lnL>
                      <a:noFill/>
                    </a:lnL>
                    <a:lnR>
                      <a:noFill/>
                    </a:lnR>
                    <a:lnT>
                      <a:noFill/>
                    </a:lnT>
                    <a:lnB>
                      <a:noFill/>
                    </a:lnB>
                  </a:tcPr>
                </a:tc>
                <a:tc hMerge="1">
                  <a:txBody>
                    <a:bodyPr/>
                    <a:lstStyle/>
                    <a:p>
                      <a:endParaRPr lang="en-US"/>
                    </a:p>
                  </a:txBody>
                  <a:tcPr/>
                </a:tc>
              </a:tr>
              <a:tr h="203822">
                <a:tc>
                  <a:txBody>
                    <a:bodyPr/>
                    <a:lstStyle/>
                    <a:p>
                      <a:pPr algn="ctr" fontAlgn="b"/>
                      <a:r>
                        <a:rPr lang="en-US" sz="1000" b="0" i="0" u="none" strike="noStrike" dirty="0">
                          <a:solidFill>
                            <a:srgbClr val="000000"/>
                          </a:solidFill>
                          <a:effectLst/>
                          <a:latin typeface="Arial"/>
                        </a:rPr>
                        <a:t>1</a:t>
                      </a:r>
                    </a:p>
                  </a:txBody>
                  <a:tcPr marL="9525" marR="9525" marT="9525" marB="0" anchor="b">
                    <a:lnL>
                      <a:noFill/>
                    </a:lnL>
                    <a:lnR>
                      <a:noFill/>
                    </a:lnR>
                    <a:lnT>
                      <a:noFill/>
                    </a:lnT>
                    <a:lnB>
                      <a:noFill/>
                    </a:lnB>
                    <a:solidFill>
                      <a:schemeClr val="bg1">
                        <a:lumMod val="95000"/>
                      </a:schemeClr>
                    </a:solidFill>
                  </a:tcPr>
                </a:tc>
                <a:tc>
                  <a:txBody>
                    <a:bodyPr/>
                    <a:lstStyle/>
                    <a:p>
                      <a:pPr algn="l" fontAlgn="b"/>
                      <a:r>
                        <a:rPr lang="en-US" sz="1000" b="0" i="0" u="none" strike="noStrike" dirty="0">
                          <a:solidFill>
                            <a:srgbClr val="000000"/>
                          </a:solidFill>
                          <a:effectLst/>
                          <a:latin typeface="Arial"/>
                        </a:rPr>
                        <a:t> Southwest Ontario</a:t>
                      </a:r>
                    </a:p>
                  </a:txBody>
                  <a:tcPr marL="9525" marR="9525" marT="9525" marB="0" anchor="b">
                    <a:lnL>
                      <a:noFill/>
                    </a:lnL>
                    <a:lnR>
                      <a:noFill/>
                    </a:lnR>
                    <a:lnT>
                      <a:noFill/>
                    </a:lnT>
                    <a:lnB>
                      <a:noFill/>
                    </a:lnB>
                    <a:solidFill>
                      <a:schemeClr val="bg1">
                        <a:lumMod val="95000"/>
                      </a:schemeClr>
                    </a:solidFill>
                  </a:tcPr>
                </a:tc>
              </a:tr>
              <a:tr h="203822">
                <a:tc>
                  <a:txBody>
                    <a:bodyPr/>
                    <a:lstStyle/>
                    <a:p>
                      <a:pPr algn="ctr" fontAlgn="b"/>
                      <a:r>
                        <a:rPr lang="en-CA" sz="1000" b="0" i="0" u="none" strike="noStrike" dirty="0" smtClean="0">
                          <a:solidFill>
                            <a:srgbClr val="000000"/>
                          </a:solidFill>
                          <a:effectLst/>
                          <a:latin typeface="Arial"/>
                        </a:rPr>
                        <a:t>2</a:t>
                      </a:r>
                    </a:p>
                  </a:txBody>
                  <a:tcPr marL="9525" marR="9525" marT="9525" marB="0" anchor="b">
                    <a:lnL>
                      <a:noFill/>
                    </a:lnL>
                    <a:lnR>
                      <a:noFill/>
                    </a:lnR>
                    <a:lnT>
                      <a:noFill/>
                    </a:lnT>
                    <a:lnB>
                      <a:noFill/>
                    </a:lnB>
                    <a:noFill/>
                  </a:tcPr>
                </a:tc>
                <a:tc>
                  <a:txBody>
                    <a:bodyPr/>
                    <a:lstStyle/>
                    <a:p>
                      <a:pPr algn="l" fontAlgn="b"/>
                      <a:r>
                        <a:rPr lang="en-US" sz="1000" b="0" i="0" u="none" strike="noStrike" dirty="0">
                          <a:solidFill>
                            <a:srgbClr val="000000"/>
                          </a:solidFill>
                          <a:effectLst/>
                          <a:latin typeface="Arial"/>
                        </a:rPr>
                        <a:t> Niagara Falls Canada</a:t>
                      </a:r>
                    </a:p>
                  </a:txBody>
                  <a:tcPr marL="9525" marR="9525" marT="9525" marB="0" anchor="b">
                    <a:lnL>
                      <a:noFill/>
                    </a:lnL>
                    <a:lnR>
                      <a:noFill/>
                    </a:lnR>
                    <a:lnT>
                      <a:noFill/>
                    </a:lnT>
                    <a:lnB>
                      <a:noFill/>
                    </a:lnB>
                    <a:noFill/>
                  </a:tcPr>
                </a:tc>
              </a:tr>
              <a:tr h="203822">
                <a:tc>
                  <a:txBody>
                    <a:bodyPr/>
                    <a:lstStyle/>
                    <a:p>
                      <a:pPr algn="ctr" fontAlgn="b"/>
                      <a:r>
                        <a:rPr lang="en-US" sz="1000" b="0" i="0" u="none" strike="noStrike" dirty="0">
                          <a:solidFill>
                            <a:srgbClr val="000000"/>
                          </a:solidFill>
                          <a:effectLst/>
                          <a:latin typeface="Arial"/>
                        </a:rPr>
                        <a:t>3</a:t>
                      </a:r>
                    </a:p>
                  </a:txBody>
                  <a:tcPr marL="9525" marR="9525" marT="9525" marB="0" anchor="b">
                    <a:lnL>
                      <a:noFill/>
                    </a:lnL>
                    <a:lnR>
                      <a:noFill/>
                    </a:lnR>
                    <a:lnT>
                      <a:noFill/>
                    </a:lnT>
                    <a:lnB>
                      <a:noFill/>
                    </a:lnB>
                    <a:solidFill>
                      <a:schemeClr val="bg1">
                        <a:lumMod val="95000"/>
                      </a:schemeClr>
                    </a:solidFill>
                  </a:tcPr>
                </a:tc>
                <a:tc>
                  <a:txBody>
                    <a:bodyPr/>
                    <a:lstStyle/>
                    <a:p>
                      <a:pPr algn="l" fontAlgn="b"/>
                      <a:r>
                        <a:rPr lang="en-US" sz="1000" b="0" i="0" u="none" strike="noStrike" dirty="0">
                          <a:solidFill>
                            <a:srgbClr val="000000"/>
                          </a:solidFill>
                          <a:effectLst/>
                          <a:latin typeface="Arial"/>
                        </a:rPr>
                        <a:t> Hamilton, </a:t>
                      </a:r>
                      <a:r>
                        <a:rPr lang="en-US" sz="1000" b="0" i="0" u="none" strike="noStrike" dirty="0" err="1">
                          <a:solidFill>
                            <a:srgbClr val="000000"/>
                          </a:solidFill>
                          <a:effectLst/>
                          <a:latin typeface="Arial"/>
                        </a:rPr>
                        <a:t>Halton</a:t>
                      </a:r>
                      <a:r>
                        <a:rPr lang="en-US" sz="1000" b="0" i="0" u="none" strike="noStrike" dirty="0">
                          <a:solidFill>
                            <a:srgbClr val="000000"/>
                          </a:solidFill>
                          <a:effectLst/>
                          <a:latin typeface="Arial"/>
                        </a:rPr>
                        <a:t>, Brant</a:t>
                      </a:r>
                    </a:p>
                  </a:txBody>
                  <a:tcPr marL="9525" marR="9525" marT="9525" marB="0" anchor="b">
                    <a:lnL>
                      <a:noFill/>
                    </a:lnL>
                    <a:lnR>
                      <a:noFill/>
                    </a:lnR>
                    <a:lnT>
                      <a:noFill/>
                    </a:lnT>
                    <a:lnB>
                      <a:noFill/>
                    </a:lnB>
                    <a:solidFill>
                      <a:schemeClr val="bg1">
                        <a:lumMod val="95000"/>
                      </a:schemeClr>
                    </a:solidFill>
                  </a:tcPr>
                </a:tc>
              </a:tr>
              <a:tr h="203822">
                <a:tc>
                  <a:txBody>
                    <a:bodyPr/>
                    <a:lstStyle/>
                    <a:p>
                      <a:pPr algn="ctr" fontAlgn="b"/>
                      <a:r>
                        <a:rPr lang="en-US" sz="1000" b="0" i="0" u="none" strike="noStrike" dirty="0">
                          <a:solidFill>
                            <a:srgbClr val="000000"/>
                          </a:solidFill>
                          <a:effectLst/>
                          <a:latin typeface="Arial"/>
                        </a:rPr>
                        <a:t>4</a:t>
                      </a:r>
                    </a:p>
                  </a:txBody>
                  <a:tcPr marL="9525" marR="9525" marT="9525" marB="0" anchor="b">
                    <a:lnL>
                      <a:noFill/>
                    </a:lnL>
                    <a:lnR>
                      <a:noFill/>
                    </a:lnR>
                    <a:lnT>
                      <a:noFill/>
                    </a:lnT>
                    <a:lnB>
                      <a:noFill/>
                    </a:lnB>
                  </a:tcPr>
                </a:tc>
                <a:tc>
                  <a:txBody>
                    <a:bodyPr/>
                    <a:lstStyle/>
                    <a:p>
                      <a:pPr algn="l" fontAlgn="b"/>
                      <a:r>
                        <a:rPr lang="en-US" sz="1000" b="0" i="0" u="none" strike="noStrike" dirty="0">
                          <a:solidFill>
                            <a:srgbClr val="000000"/>
                          </a:solidFill>
                          <a:effectLst/>
                          <a:latin typeface="Arial"/>
                        </a:rPr>
                        <a:t> Huron, Perth, Waterloo, Wellington</a:t>
                      </a:r>
                    </a:p>
                  </a:txBody>
                  <a:tcPr marL="9525" marR="9525" marT="9525" marB="0" anchor="b">
                    <a:lnL>
                      <a:noFill/>
                    </a:lnL>
                    <a:lnR>
                      <a:noFill/>
                    </a:lnR>
                    <a:lnT>
                      <a:noFill/>
                    </a:lnT>
                    <a:lnB>
                      <a:noFill/>
                    </a:lnB>
                  </a:tcPr>
                </a:tc>
              </a:tr>
              <a:tr h="203822">
                <a:tc>
                  <a:txBody>
                    <a:bodyPr/>
                    <a:lstStyle/>
                    <a:p>
                      <a:pPr algn="ctr" fontAlgn="b"/>
                      <a:r>
                        <a:rPr lang="en-US" sz="1000" b="0" i="0" u="none" strike="noStrike" dirty="0">
                          <a:solidFill>
                            <a:srgbClr val="000000"/>
                          </a:solidFill>
                          <a:effectLst/>
                          <a:latin typeface="Arial"/>
                        </a:rPr>
                        <a:t>5</a:t>
                      </a:r>
                    </a:p>
                  </a:txBody>
                  <a:tcPr marL="9525" marR="9525" marT="9525" marB="0" anchor="b">
                    <a:lnL>
                      <a:noFill/>
                    </a:lnL>
                    <a:lnR>
                      <a:noFill/>
                    </a:lnR>
                    <a:lnT>
                      <a:noFill/>
                    </a:lnT>
                    <a:lnB>
                      <a:noFill/>
                    </a:lnB>
                    <a:solidFill>
                      <a:schemeClr val="bg1">
                        <a:lumMod val="95000"/>
                      </a:schemeClr>
                    </a:solidFill>
                  </a:tcPr>
                </a:tc>
                <a:tc>
                  <a:txBody>
                    <a:bodyPr/>
                    <a:lstStyle/>
                    <a:p>
                      <a:pPr algn="l" fontAlgn="b"/>
                      <a:r>
                        <a:rPr lang="en-US" sz="1000" b="0" i="0" u="none" strike="noStrike" dirty="0">
                          <a:solidFill>
                            <a:srgbClr val="000000"/>
                          </a:solidFill>
                          <a:effectLst/>
                          <a:latin typeface="Arial"/>
                        </a:rPr>
                        <a:t> Greater Toronto Area</a:t>
                      </a:r>
                    </a:p>
                  </a:txBody>
                  <a:tcPr marL="9525" marR="9525" marT="9525" marB="0" anchor="b">
                    <a:lnL>
                      <a:noFill/>
                    </a:lnL>
                    <a:lnR>
                      <a:noFill/>
                    </a:lnR>
                    <a:lnT>
                      <a:noFill/>
                    </a:lnT>
                    <a:lnB>
                      <a:noFill/>
                    </a:lnB>
                    <a:solidFill>
                      <a:schemeClr val="bg1">
                        <a:lumMod val="95000"/>
                      </a:schemeClr>
                    </a:solidFill>
                  </a:tcPr>
                </a:tc>
              </a:tr>
              <a:tr h="203822">
                <a:tc>
                  <a:txBody>
                    <a:bodyPr/>
                    <a:lstStyle/>
                    <a:p>
                      <a:pPr algn="ctr" fontAlgn="b"/>
                      <a:r>
                        <a:rPr lang="en-US" sz="1000" b="0" i="0" u="none" strike="noStrike">
                          <a:solidFill>
                            <a:srgbClr val="000000"/>
                          </a:solidFill>
                          <a:effectLst/>
                          <a:latin typeface="Arial"/>
                        </a:rPr>
                        <a:t>6</a:t>
                      </a:r>
                    </a:p>
                  </a:txBody>
                  <a:tcPr marL="9525" marR="9525" marT="9525" marB="0" anchor="b">
                    <a:lnL>
                      <a:noFill/>
                    </a:lnL>
                    <a:lnR>
                      <a:noFill/>
                    </a:lnR>
                    <a:lnT>
                      <a:noFill/>
                    </a:lnT>
                    <a:lnB>
                      <a:noFill/>
                    </a:lnB>
                  </a:tcPr>
                </a:tc>
                <a:tc>
                  <a:txBody>
                    <a:bodyPr/>
                    <a:lstStyle/>
                    <a:p>
                      <a:pPr algn="l" fontAlgn="b"/>
                      <a:r>
                        <a:rPr lang="en-CA" sz="1000" b="0" i="0" u="none" strike="noStrike" dirty="0">
                          <a:solidFill>
                            <a:srgbClr val="000000"/>
                          </a:solidFill>
                          <a:effectLst/>
                          <a:latin typeface="Arial"/>
                        </a:rPr>
                        <a:t> York, Durham, Hills of Headwaters</a:t>
                      </a:r>
                    </a:p>
                  </a:txBody>
                  <a:tcPr marL="9525" marR="9525" marT="9525" marB="0" anchor="b">
                    <a:lnL>
                      <a:noFill/>
                    </a:lnL>
                    <a:lnR>
                      <a:noFill/>
                    </a:lnR>
                    <a:lnT>
                      <a:noFill/>
                    </a:lnT>
                    <a:lnB>
                      <a:noFill/>
                    </a:lnB>
                  </a:tcPr>
                </a:tc>
              </a:tr>
              <a:tr h="395654">
                <a:tc>
                  <a:txBody>
                    <a:bodyPr/>
                    <a:lstStyle/>
                    <a:p>
                      <a:pPr algn="ctr" fontAlgn="b"/>
                      <a:r>
                        <a:rPr lang="en-US" sz="1000" b="0" i="0" u="none" strike="noStrike" dirty="0">
                          <a:solidFill>
                            <a:srgbClr val="000000"/>
                          </a:solidFill>
                          <a:effectLst/>
                          <a:latin typeface="Arial"/>
                        </a:rPr>
                        <a:t>7</a:t>
                      </a:r>
                    </a:p>
                  </a:txBody>
                  <a:tcPr marL="9525" marR="9525" marT="9525" marB="0" anchor="ctr">
                    <a:lnL>
                      <a:noFill/>
                    </a:lnL>
                    <a:lnR>
                      <a:noFill/>
                    </a:lnR>
                    <a:lnT>
                      <a:noFill/>
                    </a:lnT>
                    <a:lnB>
                      <a:noFill/>
                    </a:lnB>
                    <a:solidFill>
                      <a:schemeClr val="bg1">
                        <a:lumMod val="95000"/>
                      </a:schemeClr>
                    </a:solidFill>
                  </a:tcPr>
                </a:tc>
                <a:tc>
                  <a:txBody>
                    <a:bodyPr/>
                    <a:lstStyle/>
                    <a:p>
                      <a:pPr algn="l" fontAlgn="b"/>
                      <a:r>
                        <a:rPr lang="en-CA" sz="1000" b="0" i="0" u="none" strike="noStrike" dirty="0">
                          <a:solidFill>
                            <a:srgbClr val="000000"/>
                          </a:solidFill>
                          <a:effectLst/>
                          <a:latin typeface="Arial"/>
                        </a:rPr>
                        <a:t> Bruce Peninsula, Southern Georgian Bay and Lake Simcoe</a:t>
                      </a:r>
                    </a:p>
                  </a:txBody>
                  <a:tcPr marL="9525" marR="9525" marT="9525" marB="0" anchor="b">
                    <a:lnL>
                      <a:noFill/>
                    </a:lnL>
                    <a:lnR>
                      <a:noFill/>
                    </a:lnR>
                    <a:lnT>
                      <a:noFill/>
                    </a:lnT>
                    <a:lnB>
                      <a:noFill/>
                    </a:lnB>
                    <a:solidFill>
                      <a:schemeClr val="bg1">
                        <a:lumMod val="95000"/>
                      </a:schemeClr>
                    </a:solidFill>
                  </a:tcPr>
                </a:tc>
              </a:tr>
              <a:tr h="203822">
                <a:tc>
                  <a:txBody>
                    <a:bodyPr/>
                    <a:lstStyle/>
                    <a:p>
                      <a:pPr algn="ctr" fontAlgn="b"/>
                      <a:r>
                        <a:rPr lang="en-US" sz="1000" b="0" i="0" u="none" strike="noStrike">
                          <a:solidFill>
                            <a:srgbClr val="000000"/>
                          </a:solidFill>
                          <a:effectLst/>
                          <a:latin typeface="Arial"/>
                        </a:rPr>
                        <a:t>8</a:t>
                      </a:r>
                    </a:p>
                  </a:txBody>
                  <a:tcPr marL="9525" marR="9525" marT="9525" marB="0" anchor="b">
                    <a:lnL>
                      <a:noFill/>
                    </a:lnL>
                    <a:lnR>
                      <a:noFill/>
                    </a:lnR>
                    <a:lnT>
                      <a:noFill/>
                    </a:lnT>
                    <a:lnB>
                      <a:noFill/>
                    </a:lnB>
                  </a:tcPr>
                </a:tc>
                <a:tc>
                  <a:txBody>
                    <a:bodyPr/>
                    <a:lstStyle/>
                    <a:p>
                      <a:pPr algn="l" fontAlgn="b"/>
                      <a:r>
                        <a:rPr lang="en-US" sz="1000" b="0" i="0" u="none" strike="noStrike" dirty="0">
                          <a:solidFill>
                            <a:srgbClr val="000000"/>
                          </a:solidFill>
                          <a:effectLst/>
                          <a:latin typeface="Arial"/>
                        </a:rPr>
                        <a:t> Kawartha and Northumberland</a:t>
                      </a:r>
                    </a:p>
                  </a:txBody>
                  <a:tcPr marL="9525" marR="9525" marT="9525" marB="0" anchor="b">
                    <a:lnL>
                      <a:noFill/>
                    </a:lnL>
                    <a:lnR>
                      <a:noFill/>
                    </a:lnR>
                    <a:lnT>
                      <a:noFill/>
                    </a:lnT>
                    <a:lnB>
                      <a:noFill/>
                    </a:lnB>
                  </a:tcPr>
                </a:tc>
              </a:tr>
              <a:tr h="203822">
                <a:tc>
                  <a:txBody>
                    <a:bodyPr/>
                    <a:lstStyle/>
                    <a:p>
                      <a:pPr algn="ctr" fontAlgn="b"/>
                      <a:r>
                        <a:rPr lang="en-US" sz="1000" b="0" i="0" u="none" strike="noStrike" dirty="0">
                          <a:solidFill>
                            <a:srgbClr val="000000"/>
                          </a:solidFill>
                          <a:effectLst/>
                          <a:latin typeface="Arial"/>
                        </a:rPr>
                        <a:t>9</a:t>
                      </a:r>
                    </a:p>
                  </a:txBody>
                  <a:tcPr marL="9525" marR="9525" marT="9525" marB="0" anchor="b">
                    <a:lnL>
                      <a:noFill/>
                    </a:lnL>
                    <a:lnR>
                      <a:noFill/>
                    </a:lnR>
                    <a:lnT>
                      <a:noFill/>
                    </a:lnT>
                    <a:lnB>
                      <a:noFill/>
                    </a:lnB>
                    <a:solidFill>
                      <a:schemeClr val="bg1">
                        <a:lumMod val="95000"/>
                      </a:schemeClr>
                    </a:solidFill>
                  </a:tcPr>
                </a:tc>
                <a:tc>
                  <a:txBody>
                    <a:bodyPr/>
                    <a:lstStyle/>
                    <a:p>
                      <a:pPr algn="l" fontAlgn="b"/>
                      <a:r>
                        <a:rPr lang="en-US" sz="1000" b="0" i="0" u="none" strike="noStrike" dirty="0">
                          <a:solidFill>
                            <a:srgbClr val="000000"/>
                          </a:solidFill>
                          <a:effectLst/>
                          <a:latin typeface="Arial"/>
                        </a:rPr>
                        <a:t> South Eastern Ontario</a:t>
                      </a:r>
                    </a:p>
                  </a:txBody>
                  <a:tcPr marL="9525" marR="9525" marT="9525" marB="0" anchor="b">
                    <a:lnL>
                      <a:noFill/>
                    </a:lnL>
                    <a:lnR>
                      <a:noFill/>
                    </a:lnR>
                    <a:lnT>
                      <a:noFill/>
                    </a:lnT>
                    <a:lnB>
                      <a:noFill/>
                    </a:lnB>
                    <a:solidFill>
                      <a:schemeClr val="bg1">
                        <a:lumMod val="95000"/>
                      </a:schemeClr>
                    </a:solidFill>
                  </a:tcPr>
                </a:tc>
              </a:tr>
              <a:tr h="203822">
                <a:tc>
                  <a:txBody>
                    <a:bodyPr/>
                    <a:lstStyle/>
                    <a:p>
                      <a:pPr algn="ctr" fontAlgn="b"/>
                      <a:r>
                        <a:rPr lang="en-US" sz="1000" b="0" i="0" u="none" strike="noStrike">
                          <a:solidFill>
                            <a:srgbClr val="000000"/>
                          </a:solidFill>
                          <a:effectLst/>
                          <a:latin typeface="Arial"/>
                        </a:rPr>
                        <a:t>10</a:t>
                      </a:r>
                    </a:p>
                  </a:txBody>
                  <a:tcPr marL="9525" marR="9525" marT="9525" marB="0" anchor="b">
                    <a:lnL>
                      <a:noFill/>
                    </a:lnL>
                    <a:lnR>
                      <a:noFill/>
                    </a:lnR>
                    <a:lnT>
                      <a:noFill/>
                    </a:lnT>
                    <a:lnB>
                      <a:noFill/>
                    </a:lnB>
                  </a:tcPr>
                </a:tc>
                <a:tc>
                  <a:txBody>
                    <a:bodyPr/>
                    <a:lstStyle/>
                    <a:p>
                      <a:pPr algn="l" fontAlgn="b"/>
                      <a:r>
                        <a:rPr lang="en-US" sz="1000" b="0" i="0" u="none" strike="noStrike" dirty="0">
                          <a:solidFill>
                            <a:srgbClr val="000000"/>
                          </a:solidFill>
                          <a:effectLst/>
                          <a:latin typeface="Arial"/>
                        </a:rPr>
                        <a:t> Ottawa and Countryside</a:t>
                      </a:r>
                    </a:p>
                  </a:txBody>
                  <a:tcPr marL="9525" marR="9525" marT="9525" marB="0" anchor="b">
                    <a:lnL>
                      <a:noFill/>
                    </a:lnL>
                    <a:lnR>
                      <a:noFill/>
                    </a:lnR>
                    <a:lnT>
                      <a:noFill/>
                    </a:lnT>
                    <a:lnB>
                      <a:noFill/>
                    </a:lnB>
                  </a:tcPr>
                </a:tc>
              </a:tr>
              <a:tr h="395654">
                <a:tc>
                  <a:txBody>
                    <a:bodyPr/>
                    <a:lstStyle/>
                    <a:p>
                      <a:pPr algn="ctr" fontAlgn="b"/>
                      <a:r>
                        <a:rPr lang="en-US" sz="1000" b="0" i="0" u="none" strike="noStrike" dirty="0">
                          <a:solidFill>
                            <a:srgbClr val="000000"/>
                          </a:solidFill>
                          <a:effectLst/>
                          <a:latin typeface="Arial"/>
                        </a:rPr>
                        <a:t>11</a:t>
                      </a:r>
                    </a:p>
                  </a:txBody>
                  <a:tcPr marL="9525" marR="9525" marT="9525" marB="0" anchor="ctr">
                    <a:lnL>
                      <a:noFill/>
                    </a:lnL>
                    <a:lnR>
                      <a:noFill/>
                    </a:lnR>
                    <a:lnT>
                      <a:noFill/>
                    </a:lnT>
                    <a:lnB>
                      <a:noFill/>
                    </a:lnB>
                    <a:solidFill>
                      <a:schemeClr val="bg1">
                        <a:lumMod val="95000"/>
                      </a:schemeClr>
                    </a:solidFill>
                  </a:tcPr>
                </a:tc>
                <a:tc>
                  <a:txBody>
                    <a:bodyPr/>
                    <a:lstStyle/>
                    <a:p>
                      <a:pPr algn="l" fontAlgn="b"/>
                      <a:r>
                        <a:rPr lang="en-CA" sz="1000" b="0" i="0" u="none" strike="noStrike" dirty="0">
                          <a:solidFill>
                            <a:srgbClr val="000000"/>
                          </a:solidFill>
                          <a:effectLst/>
                          <a:latin typeface="Arial"/>
                        </a:rPr>
                        <a:t> </a:t>
                      </a:r>
                      <a:r>
                        <a:rPr lang="en-CA" sz="1000" b="0" i="0" u="none" strike="noStrike" dirty="0" err="1">
                          <a:solidFill>
                            <a:srgbClr val="000000"/>
                          </a:solidFill>
                          <a:effectLst/>
                          <a:latin typeface="Arial"/>
                        </a:rPr>
                        <a:t>Haliburton</a:t>
                      </a:r>
                      <a:r>
                        <a:rPr lang="en-CA" sz="1000" b="0" i="0" u="none" strike="noStrike" dirty="0">
                          <a:solidFill>
                            <a:srgbClr val="000000"/>
                          </a:solidFill>
                          <a:effectLst/>
                          <a:latin typeface="Arial"/>
                        </a:rPr>
                        <a:t> Highlands to the Ottawa Valley</a:t>
                      </a:r>
                    </a:p>
                  </a:txBody>
                  <a:tcPr marL="9525" marR="9525" marT="9525" marB="0" anchor="b">
                    <a:lnL>
                      <a:noFill/>
                    </a:lnL>
                    <a:lnR>
                      <a:noFill/>
                    </a:lnR>
                    <a:lnT>
                      <a:noFill/>
                    </a:lnT>
                    <a:lnB>
                      <a:noFill/>
                    </a:lnB>
                    <a:solidFill>
                      <a:schemeClr val="bg1">
                        <a:lumMod val="95000"/>
                      </a:schemeClr>
                    </a:solidFill>
                  </a:tcPr>
                </a:tc>
              </a:tr>
              <a:tr h="395654">
                <a:tc>
                  <a:txBody>
                    <a:bodyPr/>
                    <a:lstStyle/>
                    <a:p>
                      <a:pPr algn="ctr" fontAlgn="b"/>
                      <a:r>
                        <a:rPr lang="en-US" sz="1000" b="0" i="0" u="none" strike="noStrike" dirty="0">
                          <a:solidFill>
                            <a:srgbClr val="000000"/>
                          </a:solidFill>
                          <a:effectLst/>
                          <a:latin typeface="Arial"/>
                        </a:rPr>
                        <a:t>12</a:t>
                      </a:r>
                    </a:p>
                  </a:txBody>
                  <a:tcPr marL="9525" marR="9525" marT="9525" marB="0" anchor="ctr">
                    <a:lnL>
                      <a:noFill/>
                    </a:lnL>
                    <a:lnR>
                      <a:noFill/>
                    </a:lnR>
                    <a:lnT>
                      <a:noFill/>
                    </a:lnT>
                    <a:lnB>
                      <a:noFill/>
                    </a:lnB>
                  </a:tcPr>
                </a:tc>
                <a:tc>
                  <a:txBody>
                    <a:bodyPr/>
                    <a:lstStyle/>
                    <a:p>
                      <a:pPr algn="l" fontAlgn="b"/>
                      <a:r>
                        <a:rPr lang="en-CA" sz="1000" b="0" i="0" u="none" strike="noStrike" dirty="0">
                          <a:solidFill>
                            <a:srgbClr val="000000"/>
                          </a:solidFill>
                          <a:effectLst/>
                          <a:latin typeface="Arial"/>
                        </a:rPr>
                        <a:t> Muskoka, Parry Sound and Algonquin Park</a:t>
                      </a:r>
                    </a:p>
                  </a:txBody>
                  <a:tcPr marL="9525" marR="9525" marT="9525" marB="0" anchor="b">
                    <a:lnL>
                      <a:noFill/>
                    </a:lnL>
                    <a:lnR>
                      <a:noFill/>
                    </a:lnR>
                    <a:lnT>
                      <a:noFill/>
                    </a:lnT>
                    <a:lnB>
                      <a:noFill/>
                    </a:lnB>
                  </a:tcPr>
                </a:tc>
              </a:tr>
              <a:tr h="203822">
                <a:tc>
                  <a:txBody>
                    <a:bodyPr/>
                    <a:lstStyle/>
                    <a:p>
                      <a:pPr algn="ctr" fontAlgn="b"/>
                      <a:r>
                        <a:rPr lang="en-US" sz="1000" b="0" i="0" u="none" strike="noStrike" dirty="0">
                          <a:solidFill>
                            <a:srgbClr val="000000"/>
                          </a:solidFill>
                          <a:effectLst/>
                          <a:latin typeface="Arial"/>
                        </a:rPr>
                        <a:t>13</a:t>
                      </a:r>
                    </a:p>
                  </a:txBody>
                  <a:tcPr marL="9525" marR="9525" marT="9525" marB="0" anchor="b">
                    <a:lnL>
                      <a:noFill/>
                    </a:lnL>
                    <a:lnR>
                      <a:noFill/>
                    </a:lnR>
                    <a:lnT>
                      <a:noFill/>
                    </a:lnT>
                    <a:lnB>
                      <a:noFill/>
                    </a:lnB>
                    <a:solidFill>
                      <a:schemeClr val="bg1">
                        <a:lumMod val="95000"/>
                      </a:schemeClr>
                    </a:solidFill>
                  </a:tcPr>
                </a:tc>
                <a:tc>
                  <a:txBody>
                    <a:bodyPr/>
                    <a:lstStyle/>
                    <a:p>
                      <a:pPr algn="l" fontAlgn="b"/>
                      <a:r>
                        <a:rPr lang="en-US" sz="1000" b="0" i="0" u="none" strike="noStrike" dirty="0">
                          <a:solidFill>
                            <a:srgbClr val="000000"/>
                          </a:solidFill>
                          <a:effectLst/>
                          <a:latin typeface="Arial"/>
                        </a:rPr>
                        <a:t> Northern Ontario</a:t>
                      </a:r>
                    </a:p>
                  </a:txBody>
                  <a:tcPr marL="9525" marR="9525" marT="9525" marB="0" anchor="b">
                    <a:lnL>
                      <a:noFill/>
                    </a:lnL>
                    <a:lnR>
                      <a:noFill/>
                    </a:lnR>
                    <a:lnT>
                      <a:noFill/>
                    </a:lnT>
                    <a:lnB>
                      <a:noFill/>
                    </a:lnB>
                    <a:solidFill>
                      <a:schemeClr val="bg1">
                        <a:lumMod val="95000"/>
                      </a:schemeClr>
                    </a:solidFill>
                  </a:tcPr>
                </a:tc>
              </a:tr>
            </a:tbl>
          </a:graphicData>
        </a:graphic>
      </p:graphicFrame>
    </p:spTree>
    <p:extLst>
      <p:ext uri="{BB962C8B-B14F-4D97-AF65-F5344CB8AC3E}">
        <p14:creationId xmlns:p14="http://schemas.microsoft.com/office/powerpoint/2010/main" val="2609246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914400"/>
            <a:ext cx="8229600" cy="762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Summary</a:t>
            </a:r>
          </a:p>
        </p:txBody>
      </p:sp>
      <p:sp>
        <p:nvSpPr>
          <p:cNvPr id="4099" name="Rectangle 3"/>
          <p:cNvSpPr>
            <a:spLocks noGrp="1" noChangeArrowheads="1"/>
          </p:cNvSpPr>
          <p:nvPr>
            <p:ph type="body" idx="1"/>
          </p:nvPr>
        </p:nvSpPr>
        <p:spPr bwMode="auto">
          <a:xfrm>
            <a:off x="457200" y="1752600"/>
            <a:ext cx="8229600" cy="41910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spcAft>
                <a:spcPct val="50000"/>
              </a:spcAft>
              <a:defRPr/>
            </a:pPr>
            <a:r>
              <a:rPr lang="en-CA" sz="2000" dirty="0" smtClean="0"/>
              <a:t>In 2014, there were 139.5 million visits in Ontario and visitors spent $23.9 billion.  Visits were down 1.0%, while spending grew 5.1% compared to 2013</a:t>
            </a:r>
          </a:p>
          <a:p>
            <a:pPr>
              <a:lnSpc>
                <a:spcPct val="80000"/>
              </a:lnSpc>
              <a:spcAft>
                <a:spcPct val="50000"/>
              </a:spcAft>
              <a:defRPr/>
            </a:pPr>
            <a:r>
              <a:rPr lang="en-CA" sz="2000" dirty="0" smtClean="0"/>
              <a:t>Ontario residents accounted for the majority of visits (86%) and spending (57%)</a:t>
            </a:r>
          </a:p>
          <a:p>
            <a:pPr>
              <a:lnSpc>
                <a:spcPct val="80000"/>
              </a:lnSpc>
              <a:spcAft>
                <a:spcPct val="50000"/>
              </a:spcAft>
              <a:defRPr/>
            </a:pPr>
            <a:r>
              <a:rPr lang="en-CA" sz="2000" dirty="0" smtClean="0"/>
              <a:t>U.S. visitors represented 8% of visits and 14% of expenditures</a:t>
            </a:r>
          </a:p>
          <a:p>
            <a:pPr>
              <a:lnSpc>
                <a:spcPct val="80000"/>
              </a:lnSpc>
              <a:spcAft>
                <a:spcPct val="50000"/>
              </a:spcAft>
              <a:defRPr/>
            </a:pPr>
            <a:r>
              <a:rPr lang="en-CA" sz="2000" dirty="0" smtClean="0"/>
              <a:t>Overseas visitors accounted for 2% of visits and 21% of spending</a:t>
            </a:r>
          </a:p>
          <a:p>
            <a:pPr>
              <a:lnSpc>
                <a:spcPct val="80000"/>
              </a:lnSpc>
              <a:spcAft>
                <a:spcPct val="50000"/>
              </a:spcAft>
              <a:defRPr/>
            </a:pPr>
            <a:r>
              <a:rPr lang="en-CA" sz="2000" dirty="0" smtClean="0"/>
              <a:t>Region 5 (GTA) is the largest Region representing 20% of visits and 35% of spending</a:t>
            </a:r>
          </a:p>
          <a:p>
            <a:pPr>
              <a:lnSpc>
                <a:spcPct val="80000"/>
              </a:lnSpc>
              <a:spcAft>
                <a:spcPct val="50000"/>
              </a:spcAft>
              <a:defRPr/>
            </a:pPr>
            <a:r>
              <a:rPr lang="en-CA" sz="2000" dirty="0" smtClean="0"/>
              <a:t>Visitors spent an average of $171/trip in Ontario</a:t>
            </a:r>
          </a:p>
          <a:p>
            <a:pPr>
              <a:lnSpc>
                <a:spcPct val="80000"/>
              </a:lnSpc>
              <a:spcAft>
                <a:spcPct val="50000"/>
              </a:spcAft>
              <a:defRPr/>
            </a:pPr>
            <a:r>
              <a:rPr lang="en-CA" sz="2000" dirty="0" smtClean="0"/>
              <a:t>The largest proportions of expenditures were spent on Transportation (37%) and Food &amp; Beverage (27%)</a:t>
            </a:r>
          </a:p>
          <a:p>
            <a:pPr marL="0" indent="0">
              <a:lnSpc>
                <a:spcPct val="80000"/>
              </a:lnSpc>
              <a:spcAft>
                <a:spcPct val="50000"/>
              </a:spcAft>
              <a:buFontTx/>
              <a:buNone/>
              <a:defRPr/>
            </a:pPr>
            <a:r>
              <a:rPr lang="en-CA" sz="2000" dirty="0" smtClean="0"/>
              <a:t> </a:t>
            </a:r>
          </a:p>
        </p:txBody>
      </p:sp>
      <p:sp>
        <p:nvSpPr>
          <p:cNvPr id="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32</a:t>
            </a:fld>
            <a:endParaRPr lang="en-CA" sz="1000">
              <a:solidFill>
                <a:srgbClr val="660033"/>
              </a:solidFill>
            </a:endParaRPr>
          </a:p>
        </p:txBody>
      </p:sp>
    </p:spTree>
    <p:extLst>
      <p:ext uri="{BB962C8B-B14F-4D97-AF65-F5344CB8AC3E}">
        <p14:creationId xmlns:p14="http://schemas.microsoft.com/office/powerpoint/2010/main" val="2327420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838200"/>
            <a:ext cx="8229600" cy="685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Summary </a:t>
            </a:r>
          </a:p>
        </p:txBody>
      </p:sp>
      <p:sp>
        <p:nvSpPr>
          <p:cNvPr id="5123" name="Rectangle 3"/>
          <p:cNvSpPr>
            <a:spLocks noGrp="1" noChangeArrowheads="1"/>
          </p:cNvSpPr>
          <p:nvPr>
            <p:ph type="body" idx="1"/>
          </p:nvPr>
        </p:nvSpPr>
        <p:spPr bwMode="auto">
          <a:xfrm>
            <a:off x="457200" y="1676400"/>
            <a:ext cx="8382000" cy="452596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spcAft>
                <a:spcPct val="50000"/>
              </a:spcAft>
            </a:pPr>
            <a:r>
              <a:rPr lang="en-CA" sz="2000" dirty="0" smtClean="0"/>
              <a:t>67% of Other Canada visitors came from Quebec with 44% from Montreal</a:t>
            </a:r>
          </a:p>
          <a:p>
            <a:pPr>
              <a:lnSpc>
                <a:spcPct val="80000"/>
              </a:lnSpc>
              <a:spcAft>
                <a:spcPct val="50000"/>
              </a:spcAft>
            </a:pPr>
            <a:r>
              <a:rPr lang="en-CA" sz="2000" dirty="0" smtClean="0"/>
              <a:t>38% </a:t>
            </a:r>
            <a:r>
              <a:rPr lang="en-CA" sz="2000" dirty="0"/>
              <a:t>of U.S. visitors come from East North Central (Michigan, Ohio, Illinois, Indiana, and Wisconsin) and </a:t>
            </a:r>
            <a:r>
              <a:rPr lang="en-CA" sz="2000" dirty="0" smtClean="0"/>
              <a:t>36% </a:t>
            </a:r>
            <a:r>
              <a:rPr lang="en-CA" sz="2000" dirty="0"/>
              <a:t>form Mid Atlantic (New York, Pennsylvania, and New Jersey</a:t>
            </a:r>
            <a:r>
              <a:rPr lang="en-CA" sz="2000" dirty="0" smtClean="0"/>
              <a:t>)</a:t>
            </a:r>
          </a:p>
          <a:p>
            <a:pPr>
              <a:lnSpc>
                <a:spcPct val="80000"/>
              </a:lnSpc>
              <a:spcAft>
                <a:spcPct val="50000"/>
              </a:spcAft>
            </a:pPr>
            <a:r>
              <a:rPr lang="en-CA" sz="2000" dirty="0" smtClean="0"/>
              <a:t>Ontario’s 9 target overseas markets (U.K., Japan, Germany, France, Mexico, India, China, South Korea and Brazil) represented 54% of overseas visitors to Ontario.  The U.K. was the leading overseas source market at 12% of overseas visits</a:t>
            </a:r>
          </a:p>
          <a:p>
            <a:pPr>
              <a:lnSpc>
                <a:spcPct val="80000"/>
              </a:lnSpc>
              <a:spcAft>
                <a:spcPct val="50000"/>
              </a:spcAft>
            </a:pPr>
            <a:r>
              <a:rPr lang="en-CA" sz="2000" dirty="0" smtClean="0"/>
              <a:t>64% of visits were same-day visits driven by Ontario residents </a:t>
            </a:r>
          </a:p>
          <a:p>
            <a:pPr>
              <a:lnSpc>
                <a:spcPct val="80000"/>
              </a:lnSpc>
              <a:spcAft>
                <a:spcPct val="50000"/>
              </a:spcAft>
            </a:pPr>
            <a:r>
              <a:rPr lang="en-CA" sz="2000" dirty="0" smtClean="0"/>
              <a:t>Most trips were to visit friends and relatives (45%) or for pleasure (34%)</a:t>
            </a:r>
          </a:p>
          <a:p>
            <a:pPr>
              <a:lnSpc>
                <a:spcPct val="80000"/>
              </a:lnSpc>
              <a:spcAft>
                <a:spcPct val="50000"/>
              </a:spcAft>
            </a:pPr>
            <a:r>
              <a:rPr lang="en-CA" sz="2000" dirty="0" smtClean="0"/>
              <a:t>The majority of overnight visitors stayed in private homes (63%) except U.S. visitors who are more likely to stay at a hotel/motel (46%)</a:t>
            </a:r>
          </a:p>
        </p:txBody>
      </p:sp>
      <p:sp>
        <p:nvSpPr>
          <p:cNvPr id="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33</a:t>
            </a:fld>
            <a:endParaRPr lang="en-CA" sz="1000">
              <a:solidFill>
                <a:srgbClr val="660033"/>
              </a:solidFill>
            </a:endParaRPr>
          </a:p>
        </p:txBody>
      </p:sp>
    </p:spTree>
    <p:extLst>
      <p:ext uri="{BB962C8B-B14F-4D97-AF65-F5344CB8AC3E}">
        <p14:creationId xmlns:p14="http://schemas.microsoft.com/office/powerpoint/2010/main" val="17639761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04800" y="914400"/>
            <a:ext cx="856932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spcBef>
                <a:spcPct val="0"/>
              </a:spcBef>
            </a:pPr>
            <a:r>
              <a:rPr lang="en-CA" sz="3600" b="1">
                <a:solidFill>
                  <a:schemeClr val="tx2"/>
                </a:solidFill>
              </a:rPr>
              <a:t>We Know. Just Ask.</a:t>
            </a:r>
          </a:p>
        </p:txBody>
      </p:sp>
      <p:sp>
        <p:nvSpPr>
          <p:cNvPr id="37891" name="Text Box 3"/>
          <p:cNvSpPr txBox="1">
            <a:spLocks noChangeArrowheads="1"/>
          </p:cNvSpPr>
          <p:nvPr/>
        </p:nvSpPr>
        <p:spPr bwMode="auto">
          <a:xfrm>
            <a:off x="1752600" y="2895600"/>
            <a:ext cx="5715000" cy="116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2800" b="1">
                <a:hlinkClick r:id="rId2"/>
              </a:rPr>
              <a:t>tourism.research@ontario.ca</a:t>
            </a:r>
            <a:endParaRPr lang="en-CA" sz="2800" b="1"/>
          </a:p>
          <a:p>
            <a:pPr eaLnBrk="1" hangingPunct="1"/>
            <a:r>
              <a:rPr lang="en-CA" sz="2800" b="1"/>
              <a:t>(416) 325-8287</a:t>
            </a:r>
          </a:p>
        </p:txBody>
      </p:sp>
      <p:sp>
        <p:nvSpPr>
          <p:cNvPr id="3789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4303B343-5ED5-43C6-A398-A03F63E32F0A}" type="slidenum">
              <a:rPr lang="en-CA" sz="1000">
                <a:solidFill>
                  <a:srgbClr val="660033"/>
                </a:solidFill>
              </a:rPr>
              <a:pPr algn="r" eaLnBrk="1" hangingPunct="1"/>
              <a:t>34</a:t>
            </a:fld>
            <a:endParaRPr lang="en-CA" sz="1000">
              <a:solidFill>
                <a:srgbClr val="660033"/>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cycling (88%) and total (86%) visits </a:t>
            </a:r>
          </a:p>
          <a:p>
            <a:pPr eaLnBrk="1" hangingPunct="1">
              <a:lnSpc>
                <a:spcPct val="80000"/>
              </a:lnSpc>
              <a:spcBef>
                <a:spcPct val="50000"/>
              </a:spcBef>
            </a:pPr>
            <a:r>
              <a:rPr lang="en-CA" sz="1600" dirty="0" smtClean="0"/>
              <a:t>U.S. visitors accounted for 2% of cycling visits compared to 8% of total visits </a:t>
            </a:r>
          </a:p>
          <a:p>
            <a:pPr eaLnBrk="1" hangingPunct="1">
              <a:lnSpc>
                <a:spcPct val="80000"/>
              </a:lnSpc>
              <a:spcBef>
                <a:spcPct val="50000"/>
              </a:spcBef>
            </a:pPr>
            <a:r>
              <a:rPr lang="en-CA" sz="1600" dirty="0" smtClean="0"/>
              <a:t>Visitors from Other Canada comprised 6% of cycling visits and 4% of total visits</a:t>
            </a:r>
          </a:p>
          <a:p>
            <a:pPr eaLnBrk="1" hangingPunct="1">
              <a:lnSpc>
                <a:spcPct val="80000"/>
              </a:lnSpc>
              <a:spcBef>
                <a:spcPct val="50000"/>
              </a:spcBef>
            </a:pPr>
            <a:r>
              <a:rPr lang="en-CA" sz="1600" dirty="0" smtClean="0"/>
              <a:t>Overseas visitors accounted for 3% of cycling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75"/>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102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150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1337269298"/>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3432967150"/>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Cycling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the majority of cycling </a:t>
            </a:r>
            <a:r>
              <a:rPr lang="en-CA" sz="1600" dirty="0" smtClean="0"/>
              <a:t>(67%) </a:t>
            </a:r>
            <a:r>
              <a:rPr lang="en-CA" sz="1600" dirty="0"/>
              <a:t>and total </a:t>
            </a:r>
            <a:r>
              <a:rPr lang="en-CA" sz="1600" dirty="0" smtClean="0"/>
              <a:t>(57%) spending </a:t>
            </a:r>
            <a:endParaRPr lang="en-CA" sz="1600" dirty="0"/>
          </a:p>
          <a:p>
            <a:pPr eaLnBrk="1" hangingPunct="1">
              <a:lnSpc>
                <a:spcPct val="80000"/>
              </a:lnSpc>
              <a:spcBef>
                <a:spcPct val="50000"/>
              </a:spcBef>
            </a:pPr>
            <a:r>
              <a:rPr lang="en-CA" sz="1600" dirty="0"/>
              <a:t>U.S. visitors accounted for 2% of cycling </a:t>
            </a:r>
            <a:r>
              <a:rPr lang="en-CA" sz="1600" dirty="0" smtClean="0"/>
              <a:t>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10% </a:t>
            </a:r>
            <a:r>
              <a:rPr lang="en-CA" sz="1600" dirty="0"/>
              <a:t>of cycling </a:t>
            </a:r>
            <a:r>
              <a:rPr lang="en-CA" sz="1600" dirty="0" smtClean="0"/>
              <a:t>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21% </a:t>
            </a:r>
            <a:r>
              <a:rPr lang="en-CA" sz="1600" dirty="0"/>
              <a:t>of cycling </a:t>
            </a:r>
            <a:r>
              <a:rPr lang="en-CA" sz="1600" dirty="0" smtClean="0"/>
              <a:t>spending </a:t>
            </a:r>
            <a:r>
              <a:rPr lang="en-CA" sz="1600" dirty="0"/>
              <a:t>and </a:t>
            </a:r>
            <a:r>
              <a:rPr lang="en-CA" sz="1600" dirty="0" smtClean="0"/>
              <a:t>21%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4231911518"/>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2014;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351548405"/>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Cycling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a:solidFill>
                  <a:srgbClr val="000000"/>
                </a:solidFill>
                <a:latin typeface="Arial" charset="0"/>
              </a:rPr>
              <a:t>35% Cycling visitors from Ontario are from Region </a:t>
            </a:r>
            <a:r>
              <a:rPr lang="en-CA" sz="1600" kern="1200" dirty="0" smtClean="0">
                <a:solidFill>
                  <a:srgbClr val="000000"/>
                </a:solidFill>
                <a:latin typeface="Arial" charset="0"/>
              </a:rPr>
              <a:t>5 compared to 22% of total visits, </a:t>
            </a:r>
            <a:r>
              <a:rPr lang="en-CA" sz="1600" kern="1200" dirty="0">
                <a:solidFill>
                  <a:srgbClr val="000000"/>
                </a:solidFill>
                <a:latin typeface="Arial" charset="0"/>
              </a:rPr>
              <a:t>15% from Region </a:t>
            </a:r>
            <a:r>
              <a:rPr lang="en-CA" sz="1600" kern="1200" dirty="0" smtClean="0">
                <a:solidFill>
                  <a:srgbClr val="000000"/>
                </a:solidFill>
                <a:latin typeface="Arial" charset="0"/>
              </a:rPr>
              <a:t>6 (13% total visits), </a:t>
            </a:r>
            <a:r>
              <a:rPr lang="en-CA" sz="1600" kern="1200" dirty="0">
                <a:solidFill>
                  <a:srgbClr val="000000"/>
                </a:solidFill>
                <a:latin typeface="Arial" charset="0"/>
              </a:rPr>
              <a:t>and 12% from Region </a:t>
            </a:r>
            <a:r>
              <a:rPr lang="en-CA" sz="1600" kern="1200" dirty="0" smtClean="0">
                <a:solidFill>
                  <a:srgbClr val="000000"/>
                </a:solidFill>
                <a:latin typeface="Arial" charset="0"/>
              </a:rPr>
              <a:t>3 (11%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cycling visitors represented 88% (1.5 M) of </a:t>
            </a:r>
            <a:r>
              <a:rPr lang="en-CA" sz="1600" kern="1200" dirty="0" smtClean="0">
                <a:solidFill>
                  <a:srgbClr val="000000"/>
                </a:solidFill>
                <a:latin typeface="Arial" charset="0"/>
              </a:rPr>
              <a:t>visits </a:t>
            </a:r>
            <a:r>
              <a:rPr lang="en-CA" sz="1600" kern="1200" dirty="0">
                <a:solidFill>
                  <a:srgbClr val="000000"/>
                </a:solidFill>
                <a:latin typeface="Arial" charset="0"/>
              </a:rPr>
              <a:t>and 67% ($287 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77794028"/>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2014;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7" name="Group 33"/>
          <p:cNvGraphicFramePr>
            <a:graphicFrameLocks noGrp="1"/>
          </p:cNvGraphicFramePr>
          <p:nvPr>
            <p:extLst>
              <p:ext uri="{D42A27DB-BD31-4B8C-83A1-F6EECF244321}">
                <p14:modId xmlns:p14="http://schemas.microsoft.com/office/powerpoint/2010/main" val="2323597152"/>
              </p:ext>
            </p:extLst>
          </p:nvPr>
        </p:nvGraphicFramePr>
        <p:xfrm>
          <a:off x="7391400" y="1524000"/>
          <a:ext cx="1524000" cy="3717720"/>
        </p:xfrm>
        <a:graphic>
          <a:graphicData uri="http://schemas.openxmlformats.org/drawingml/2006/table">
            <a:tbl>
              <a:tblPr/>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Cycling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88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87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109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83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162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120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75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54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17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59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41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b"/>
                      <a:r>
                        <a:rPr lang="en-US" sz="1000" b="0" i="0" u="none" strike="noStrike" dirty="0">
                          <a:effectLst/>
                          <a:latin typeface="Arial"/>
                        </a:rPr>
                        <a:t>72</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16387" name="Rectangle 2"/>
          <p:cNvSpPr>
            <a:spLocks noGrp="1" noChangeArrowheads="1"/>
          </p:cNvSpPr>
          <p:nvPr>
            <p:ph type="title"/>
          </p:nvPr>
        </p:nvSpPr>
        <p:spPr bwMode="auto">
          <a:xfrm>
            <a:off x="76200" y="914400"/>
            <a:ext cx="8991600" cy="685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Cycling Visitors by Province of Residence</a:t>
            </a: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70%</a:t>
            </a:r>
          </a:p>
          <a:p>
            <a:pPr eaLnBrk="1" hangingPunct="1"/>
            <a:r>
              <a:rPr lang="en-CA" sz="1100" b="1" dirty="0" smtClean="0">
                <a:solidFill>
                  <a:srgbClr val="0070C0"/>
                </a:solidFill>
                <a:cs typeface="Arial" charset="0"/>
              </a:rPr>
              <a:t>(67%)</a:t>
            </a:r>
            <a:endParaRPr lang="en-CA" sz="1100" b="1" dirty="0">
              <a:solidFill>
                <a:srgbClr val="0070C0"/>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a:solidFill>
                  <a:srgbClr val="FF0000"/>
                </a:solidFill>
                <a:cs typeface="Arial" charset="0"/>
              </a:rPr>
              <a:t>2</a:t>
            </a:r>
            <a:r>
              <a:rPr lang="en-CA" sz="1100" b="1" dirty="0" smtClean="0">
                <a:solidFill>
                  <a:srgbClr val="FF0000"/>
                </a:solidFill>
                <a:cs typeface="Arial" charset="0"/>
              </a:rPr>
              <a:t>%</a:t>
            </a:r>
          </a:p>
          <a:p>
            <a:pPr eaLnBrk="1" hangingPunct="1"/>
            <a:r>
              <a:rPr lang="en-CA" sz="1100" b="1" dirty="0" smtClean="0">
                <a:solidFill>
                  <a:srgbClr val="0070C0"/>
                </a:solidFill>
                <a:cs typeface="Arial" charset="0"/>
              </a:rPr>
              <a:t>(6%)</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a:cs typeface="Arial" charset="0"/>
              </a:rPr>
              <a:t>1</a:t>
            </a:r>
            <a:r>
              <a:rPr lang="en-CA" sz="1100" b="1" dirty="0" smtClean="0">
                <a:cs typeface="Arial" charset="0"/>
              </a:rPr>
              <a:t>%</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smtClean="0">
                <a:solidFill>
                  <a:srgbClr val="FF0000"/>
                </a:solidFill>
                <a:cs typeface="Arial" charset="0"/>
              </a:rPr>
              <a:t>10%</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smtClean="0">
                <a:solidFill>
                  <a:srgbClr val="FF0000"/>
                </a:solidFill>
                <a:cs typeface="Arial" charset="0"/>
              </a:rPr>
              <a:t>12%</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7" name="TextBox 24"/>
          <p:cNvSpPr txBox="1">
            <a:spLocks noChangeArrowheads="1"/>
          </p:cNvSpPr>
          <p:nvPr/>
        </p:nvSpPr>
        <p:spPr bwMode="auto">
          <a:xfrm>
            <a:off x="7848599" y="3429000"/>
            <a:ext cx="1116013"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NL/NB/NS/PE</a:t>
            </a:r>
            <a:endParaRPr lang="en-CA" sz="1100" b="1" dirty="0">
              <a:solidFill>
                <a:srgbClr val="000000"/>
              </a:solidFill>
              <a:cs typeface="Arial" charset="0"/>
            </a:endParaRPr>
          </a:p>
          <a:p>
            <a:pPr eaLnBrk="1" hangingPunct="1"/>
            <a:r>
              <a:rPr lang="en-CA" sz="1100" b="1" dirty="0" smtClean="0">
                <a:solidFill>
                  <a:srgbClr val="FF0000"/>
                </a:solidFill>
                <a:cs typeface="Arial" charset="0"/>
              </a:rPr>
              <a:t>5%</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70% </a:t>
            </a:r>
            <a:r>
              <a:rPr lang="en-CA" sz="1600" dirty="0"/>
              <a:t>of Other Canada </a:t>
            </a:r>
            <a:r>
              <a:rPr lang="en-CA" sz="1600" dirty="0" smtClean="0"/>
              <a:t>cycling visitors </a:t>
            </a:r>
            <a:r>
              <a:rPr lang="en-CA" sz="1600" dirty="0"/>
              <a:t>came from Quebec with </a:t>
            </a:r>
            <a:r>
              <a:rPr lang="en-CA" sz="1600" dirty="0" smtClean="0"/>
              <a:t>38% </a:t>
            </a:r>
            <a:r>
              <a:rPr lang="en-CA" sz="1600" dirty="0"/>
              <a:t>from </a:t>
            </a:r>
            <a:r>
              <a:rPr lang="en-CA" sz="1600" dirty="0" smtClean="0"/>
              <a:t>Montreal, similar to total visits (Quebec 67%, Montreal 44%)</a:t>
            </a:r>
            <a:endParaRPr lang="en-CA" sz="1600" dirty="0"/>
          </a:p>
          <a:p>
            <a:pPr marL="0" indent="0" eaLnBrk="1" hangingPunct="1">
              <a:lnSpc>
                <a:spcPct val="80000"/>
              </a:lnSpc>
              <a:buFontTx/>
              <a:buNone/>
              <a:defRPr/>
            </a:pPr>
            <a:r>
              <a:rPr lang="en-CA" sz="1600" dirty="0" smtClean="0"/>
              <a:t>Note</a:t>
            </a:r>
            <a:r>
              <a:rPr lang="en-CA" sz="1600" dirty="0"/>
              <a:t>: Other Canada </a:t>
            </a:r>
            <a:r>
              <a:rPr lang="en-CA" sz="1600" dirty="0" smtClean="0"/>
              <a:t>cycling visitors represented 6% (110,000) </a:t>
            </a:r>
            <a:r>
              <a:rPr lang="en-CA" sz="1600" dirty="0"/>
              <a:t>of </a:t>
            </a:r>
            <a:r>
              <a:rPr lang="en-CA" sz="1600" dirty="0" smtClean="0"/>
              <a:t>visits </a:t>
            </a:r>
            <a:r>
              <a:rPr lang="en-CA" sz="1600" dirty="0"/>
              <a:t>and </a:t>
            </a:r>
            <a:r>
              <a:rPr lang="en-CA" sz="1600" dirty="0" smtClean="0"/>
              <a:t>10% ($42 M) </a:t>
            </a:r>
            <a:r>
              <a:rPr lang="en-CA" sz="1600" dirty="0"/>
              <a:t>of visitor spending</a:t>
            </a:r>
            <a:endParaRPr lang="en-CA" sz="1600" i="1" dirty="0"/>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
        <p:nvSpPr>
          <p:cNvPr id="4" name="TextBox 3"/>
          <p:cNvSpPr txBox="1"/>
          <p:nvPr/>
        </p:nvSpPr>
        <p:spPr>
          <a:xfrm>
            <a:off x="0" y="2590800"/>
            <a:ext cx="1143000" cy="477054"/>
          </a:xfrm>
          <a:prstGeom prst="rect">
            <a:avLst/>
          </a:prstGeom>
          <a:noFill/>
        </p:spPr>
        <p:txBody>
          <a:bodyPr wrap="square" rtlCol="0">
            <a:spAutoFit/>
          </a:bodyPr>
          <a:lstStyle/>
          <a:p>
            <a:r>
              <a:rPr lang="en-CA" sz="1000" b="1" dirty="0" smtClean="0">
                <a:solidFill>
                  <a:srgbClr val="FF0000"/>
                </a:solidFill>
              </a:rPr>
              <a:t>Cycling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57200" y="838200"/>
            <a:ext cx="8229600" cy="6096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Cycling Visitors by Region of Residence</a:t>
            </a:r>
          </a:p>
        </p:txBody>
      </p:sp>
      <p:sp>
        <p:nvSpPr>
          <p:cNvPr id="17411" name="Rectangle 3"/>
          <p:cNvSpPr>
            <a:spLocks noGrp="1" noChangeArrowheads="1"/>
          </p:cNvSpPr>
          <p:nvPr>
            <p:ph type="body" sz="half" idx="2"/>
          </p:nvPr>
        </p:nvSpPr>
        <p:spPr bwMode="auto">
          <a:xfrm>
            <a:off x="228600" y="5104121"/>
            <a:ext cx="8686800" cy="131449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42% </a:t>
            </a:r>
            <a:r>
              <a:rPr lang="en-CA" sz="1600" dirty="0"/>
              <a:t>of U.S</a:t>
            </a:r>
            <a:r>
              <a:rPr lang="en-CA" sz="1600" dirty="0" smtClean="0"/>
              <a:t>. cycling </a:t>
            </a:r>
            <a:r>
              <a:rPr lang="en-CA" sz="1600" dirty="0"/>
              <a:t>visitors </a:t>
            </a:r>
            <a:r>
              <a:rPr lang="en-CA" sz="1600" dirty="0" smtClean="0"/>
              <a:t>came </a:t>
            </a:r>
            <a:r>
              <a:rPr lang="en-CA" sz="1600" dirty="0"/>
              <a:t>from East North Central </a:t>
            </a:r>
            <a:r>
              <a:rPr lang="en-CA" sz="1600" dirty="0" smtClean="0"/>
              <a:t>states (</a:t>
            </a:r>
            <a:r>
              <a:rPr lang="it-IT" sz="1600" dirty="0"/>
              <a:t>Michigan, Ohio, Illinois, Indiana, and Wisconsin</a:t>
            </a:r>
            <a:r>
              <a:rPr lang="en-CA" sz="1600" dirty="0"/>
              <a:t>) and </a:t>
            </a:r>
            <a:r>
              <a:rPr lang="en-CA" sz="1600" dirty="0" smtClean="0"/>
              <a:t>25% </a:t>
            </a:r>
            <a:r>
              <a:rPr lang="en-CA" sz="1600" dirty="0"/>
              <a:t>form </a:t>
            </a:r>
            <a:r>
              <a:rPr lang="en-CA" sz="1600" dirty="0" smtClean="0"/>
              <a:t>Mountain states</a:t>
            </a:r>
          </a:p>
          <a:p>
            <a:pPr marL="0" indent="0">
              <a:lnSpc>
                <a:spcPct val="90000"/>
              </a:lnSpc>
              <a:buNone/>
            </a:pPr>
            <a:r>
              <a:rPr lang="en-CA" sz="1600" dirty="0" smtClean="0"/>
              <a:t>Note: </a:t>
            </a:r>
            <a:r>
              <a:rPr lang="en-CA" sz="1600" dirty="0"/>
              <a:t>U.S. </a:t>
            </a:r>
            <a:r>
              <a:rPr lang="en-CA" sz="1600" dirty="0" smtClean="0"/>
              <a:t>cycling visitors represented 2% (37,000) </a:t>
            </a:r>
            <a:r>
              <a:rPr lang="en-CA" sz="1600" dirty="0"/>
              <a:t>of </a:t>
            </a:r>
            <a:r>
              <a:rPr lang="en-CA" sz="1600" dirty="0" smtClean="0"/>
              <a:t>visits </a:t>
            </a:r>
            <a:r>
              <a:rPr lang="en-CA" sz="1600" dirty="0"/>
              <a:t>and </a:t>
            </a:r>
            <a:r>
              <a:rPr lang="en-CA" sz="1600" dirty="0" smtClean="0"/>
              <a:t>2% ($9 </a:t>
            </a:r>
            <a:r>
              <a:rPr lang="en-CA" sz="1600" dirty="0"/>
              <a:t>M) of visitor spending</a:t>
            </a:r>
            <a:endParaRPr lang="en-CA" sz="16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1%</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25%</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3%</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a:solidFill>
                  <a:srgbClr val="FF0000"/>
                </a:solidFill>
              </a:rPr>
              <a:t>3</a:t>
            </a:r>
            <a:r>
              <a:rPr lang="en-CA" sz="1000" b="1" dirty="0" smtClean="0">
                <a:solidFill>
                  <a:srgbClr val="FF0000"/>
                </a:solidFill>
              </a:rPr>
              <a:t>%</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42%</a:t>
            </a:r>
          </a:p>
          <a:p>
            <a:pPr eaLnBrk="1" hangingPunct="1">
              <a:spcBef>
                <a:spcPct val="0"/>
              </a:spcBef>
            </a:pPr>
            <a:r>
              <a:rPr lang="en-CA" sz="1000" b="1" dirty="0" smtClean="0">
                <a:solidFill>
                  <a:srgbClr val="0070C0"/>
                </a:solidFill>
              </a:rPr>
              <a:t>(38%)</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9%</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12%</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5%</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
        <p:nvSpPr>
          <p:cNvPr id="15" name="TextBox 14"/>
          <p:cNvSpPr txBox="1"/>
          <p:nvPr/>
        </p:nvSpPr>
        <p:spPr>
          <a:xfrm>
            <a:off x="41555" y="1418763"/>
            <a:ext cx="1143000" cy="477054"/>
          </a:xfrm>
          <a:prstGeom prst="rect">
            <a:avLst/>
          </a:prstGeom>
          <a:noFill/>
        </p:spPr>
        <p:txBody>
          <a:bodyPr wrap="square" rtlCol="0">
            <a:spAutoFit/>
          </a:bodyPr>
          <a:lstStyle/>
          <a:p>
            <a:r>
              <a:rPr lang="en-CA" sz="1000" b="1" dirty="0" smtClean="0">
                <a:solidFill>
                  <a:srgbClr val="FF0000"/>
                </a:solidFill>
              </a:rPr>
              <a:t>Cycling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Overseas Cycling Visitors by Country of Residence</a:t>
            </a:r>
          </a:p>
        </p:txBody>
      </p:sp>
      <p:sp>
        <p:nvSpPr>
          <p:cNvPr id="34819" name="Rectangle 3"/>
          <p:cNvSpPr>
            <a:spLocks noGrp="1" noChangeArrowheads="1"/>
          </p:cNvSpPr>
          <p:nvPr>
            <p:ph type="body" sz="half" idx="2"/>
          </p:nvPr>
        </p:nvSpPr>
        <p:spPr bwMode="auto">
          <a:xfrm>
            <a:off x="277813" y="4962525"/>
            <a:ext cx="8686800" cy="12192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43% of overseas cycling visitors  versus 54% of total overseas visits</a:t>
            </a:r>
          </a:p>
          <a:p>
            <a:pPr marL="0" indent="0">
              <a:lnSpc>
                <a:spcPct val="80000"/>
              </a:lnSpc>
              <a:buFontTx/>
              <a:buNone/>
              <a:defRPr/>
            </a:pPr>
            <a:r>
              <a:rPr lang="en-CA" sz="2000" dirty="0" smtClean="0"/>
              <a:t>Note: Overseas cycling visitors represented 3% (57,000) of visits and 21% ($89 M) of visitor spending</a:t>
            </a: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1820416600"/>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2014;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11126</TotalTime>
  <Words>3498</Words>
  <Application>Microsoft Office PowerPoint</Application>
  <PresentationFormat>On-screen Show (4:3)</PresentationFormat>
  <Paragraphs>607</Paragraphs>
  <Slides>34</Slides>
  <Notes>7</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34</vt:i4>
      </vt:variant>
    </vt:vector>
  </HeadingPairs>
  <TitlesOfParts>
    <vt:vector size="42" baseType="lpstr">
      <vt:lpstr>Arial</vt:lpstr>
      <vt:lpstr>Calibri</vt:lpstr>
      <vt:lpstr>Century Gothic</vt:lpstr>
      <vt:lpstr>regions 2008</vt:lpstr>
      <vt:lpstr>2_regions 2008</vt:lpstr>
      <vt:lpstr>3_regions 2008</vt:lpstr>
      <vt:lpstr>1_regions 2008</vt:lpstr>
      <vt:lpstr>4_regions 2008</vt:lpstr>
      <vt:lpstr>Ontario Cycling Tourism Statistics 2014   </vt:lpstr>
      <vt:lpstr>This report summarizes key characteristics of visitors and visitor spending of trips in Ontario which included the activity of cycling.    Data was sourced from Statistics Canada’s Travel Survey of the Residents of Canada and International Travel Survey, 2014  Some slides include an index table which simplifies the comparison of cycling and total trip statistics.  Since total trips equals 100, an index of 105 indicates cycling is 5% higher than total, similarly an index of 90 signifies cycling is 10% lower than total.     Index  Interpretation less than 80 cycling trips underdeveloped versus total trips 80-100  cycling trips similar to total trips greater than 120 cycling trips overdeveloped versus total trips</vt:lpstr>
      <vt:lpstr>Visits and Spending</vt:lpstr>
      <vt:lpstr>Cycling and Total Visits by Origin</vt:lpstr>
      <vt:lpstr>Cycling and Total Spending by Origin</vt:lpstr>
      <vt:lpstr>Ontario Cycling Visitors by Region of Residence</vt:lpstr>
      <vt:lpstr>Other Canada Cycling Visitors by Province of Residence</vt:lpstr>
      <vt:lpstr>U.S. Cycling Visitors by Region of Residence</vt:lpstr>
      <vt:lpstr>Overseas Cycling Visitors by Country of Residence</vt:lpstr>
      <vt:lpstr>Destination – Cycling Visits by Region </vt:lpstr>
      <vt:lpstr>Cycling Visits by Length of Stay</vt:lpstr>
      <vt:lpstr>Cycling $/Trip by Length of Stay</vt:lpstr>
      <vt:lpstr>Cycling Spending by Category</vt:lpstr>
      <vt:lpstr>Other Activities done by Cycling Visitors </vt:lpstr>
      <vt:lpstr>Main Purpose of Cycling Visit</vt:lpstr>
      <vt:lpstr>Cycling Visits by Accommodation Type</vt:lpstr>
      <vt:lpstr>Cycling Visits by Time of Year</vt:lpstr>
      <vt:lpstr>Cycling Visits by Gender</vt:lpstr>
      <vt:lpstr>Cycling Visits by Party Size</vt:lpstr>
      <vt:lpstr>Domestic Cycling Visitor’s Income</vt:lpstr>
      <vt:lpstr>Domestic Cycling Visitor’s Education</vt:lpstr>
      <vt:lpstr>Cycling Summary</vt:lpstr>
      <vt:lpstr>Cycling Summary</vt:lpstr>
      <vt:lpstr>Cycling Summary</vt:lpstr>
      <vt:lpstr>Appendix</vt:lpstr>
      <vt:lpstr>Economic Indicators</vt:lpstr>
      <vt:lpstr>2014 Notable Events</vt:lpstr>
      <vt:lpstr>Ontario Tourism</vt:lpstr>
      <vt:lpstr>Economic Impact of Tourism in Ontario 2014</vt:lpstr>
      <vt:lpstr>Ontario Visits and Spending by Origin</vt:lpstr>
      <vt:lpstr>Destination - Visits and Spending by Region </vt:lpstr>
      <vt:lpstr>Ontario Summary</vt:lpstr>
      <vt:lpstr>Ontario Summary </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Louisa Mursell</cp:lastModifiedBy>
  <cp:revision>675</cp:revision>
  <cp:lastPrinted>2017-01-25T16:07:44Z</cp:lastPrinted>
  <dcterms:created xsi:type="dcterms:W3CDTF">2010-08-10T11:56:04Z</dcterms:created>
  <dcterms:modified xsi:type="dcterms:W3CDTF">2017-03-06T16:58:02Z</dcterms:modified>
</cp:coreProperties>
</file>